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752CA6-317B-443A-8AF6-F9321C6B8F73}" type="doc">
      <dgm:prSet loTypeId="urn:microsoft.com/office/officeart/2005/8/layout/process2" loCatId="process" qsTypeId="urn:microsoft.com/office/officeart/2005/8/quickstyle/3d1" qsCatId="3D" csTypeId="urn:microsoft.com/office/officeart/2005/8/colors/accent1_2" csCatId="accent1" phldr="1"/>
      <dgm:spPr/>
    </dgm:pt>
    <dgm:pt modelId="{A5211D09-1A6C-40B6-8CE5-BE0416E6310B}">
      <dgm:prSet phldrT="[Text]" custT="1"/>
      <dgm:spPr/>
      <dgm:t>
        <a:bodyPr/>
        <a:lstStyle/>
        <a:p>
          <a:pPr algn="ctr"/>
          <a:r>
            <a:rPr lang="en-GB" sz="1600" b="1" dirty="0"/>
            <a:t>Request the API and parse the SpaceX launch data.</a:t>
          </a:r>
          <a:endParaRPr lang="en-US" sz="1600" b="1" dirty="0"/>
        </a:p>
      </dgm:t>
    </dgm:pt>
    <dgm:pt modelId="{999124DF-3044-4CF8-8F03-26E62BD69C15}" type="parTrans" cxnId="{40CB6536-1890-4A4C-A6D2-E8DEC3739FBB}">
      <dgm:prSet/>
      <dgm:spPr/>
      <dgm:t>
        <a:bodyPr/>
        <a:lstStyle/>
        <a:p>
          <a:endParaRPr lang="en-US"/>
        </a:p>
      </dgm:t>
    </dgm:pt>
    <dgm:pt modelId="{8F43AFBB-D27B-42E8-890C-CAEFFD39E79D}" type="sibTrans" cxnId="{40CB6536-1890-4A4C-A6D2-E8DEC3739FBB}">
      <dgm:prSet/>
      <dgm:spPr/>
      <dgm:t>
        <a:bodyPr/>
        <a:lstStyle/>
        <a:p>
          <a:endParaRPr lang="en-US"/>
        </a:p>
      </dgm:t>
    </dgm:pt>
    <dgm:pt modelId="{D7A4DE7A-E035-401D-93B2-EFCC5B2B0411}">
      <dgm:prSet phldrT="[Text]" custT="1"/>
      <dgm:spPr/>
      <dgm:t>
        <a:bodyPr/>
        <a:lstStyle/>
        <a:p>
          <a:r>
            <a:rPr lang="en-GB" sz="1600" b="1" dirty="0"/>
            <a:t>Filter the data to include only Falcon9 launches</a:t>
          </a:r>
          <a:endParaRPr lang="en-US" sz="1600" b="1" dirty="0"/>
        </a:p>
      </dgm:t>
    </dgm:pt>
    <dgm:pt modelId="{D85FB140-6726-4FDE-B7B4-73C8D9C15F2A}" type="parTrans" cxnId="{B64BD97C-2582-49C5-8FAB-137E8F36E86E}">
      <dgm:prSet/>
      <dgm:spPr/>
      <dgm:t>
        <a:bodyPr/>
        <a:lstStyle/>
        <a:p>
          <a:endParaRPr lang="en-US"/>
        </a:p>
      </dgm:t>
    </dgm:pt>
    <dgm:pt modelId="{5F5C8C5A-6B2C-4C27-8D43-A2FE36A5235E}" type="sibTrans" cxnId="{B64BD97C-2582-49C5-8FAB-137E8F36E86E}">
      <dgm:prSet/>
      <dgm:spPr/>
      <dgm:t>
        <a:bodyPr/>
        <a:lstStyle/>
        <a:p>
          <a:endParaRPr lang="en-US"/>
        </a:p>
      </dgm:t>
    </dgm:pt>
    <dgm:pt modelId="{98D2061B-A5EA-439E-A241-3DEEBAC4EEDA}">
      <dgm:prSet phldrT="[Text]" custT="1"/>
      <dgm:spPr/>
      <dgm:t>
        <a:bodyPr/>
        <a:lstStyle/>
        <a:p>
          <a:r>
            <a:rPr lang="en-GB" sz="1600" b="1" dirty="0"/>
            <a:t>Deal with the missing values in the data</a:t>
          </a:r>
          <a:endParaRPr lang="en-US" sz="1600" b="1" dirty="0"/>
        </a:p>
      </dgm:t>
    </dgm:pt>
    <dgm:pt modelId="{3F5E8AE0-7A96-4B39-8013-0F7EC1E20ABE}" type="parTrans" cxnId="{81C6448F-7422-42D2-B003-50A04735DE3F}">
      <dgm:prSet/>
      <dgm:spPr/>
      <dgm:t>
        <a:bodyPr/>
        <a:lstStyle/>
        <a:p>
          <a:endParaRPr lang="en-US"/>
        </a:p>
      </dgm:t>
    </dgm:pt>
    <dgm:pt modelId="{EE6BD48D-EADF-4A65-AC1E-D6257FCD9012}" type="sibTrans" cxnId="{81C6448F-7422-42D2-B003-50A04735DE3F}">
      <dgm:prSet/>
      <dgm:spPr/>
      <dgm:t>
        <a:bodyPr/>
        <a:lstStyle/>
        <a:p>
          <a:endParaRPr lang="en-US"/>
        </a:p>
      </dgm:t>
    </dgm:pt>
    <dgm:pt modelId="{42C951BC-EBA7-4B2E-BE82-D88F3B56E70D}" type="pres">
      <dgm:prSet presAssocID="{B3752CA6-317B-443A-8AF6-F9321C6B8F73}" presName="linearFlow" presStyleCnt="0">
        <dgm:presLayoutVars>
          <dgm:resizeHandles val="exact"/>
        </dgm:presLayoutVars>
      </dgm:prSet>
      <dgm:spPr/>
    </dgm:pt>
    <dgm:pt modelId="{3C5075B4-FF8B-4797-AA18-494A770EE57B}" type="pres">
      <dgm:prSet presAssocID="{A5211D09-1A6C-40B6-8CE5-BE0416E6310B}" presName="node" presStyleLbl="node1" presStyleIdx="0" presStyleCnt="3">
        <dgm:presLayoutVars>
          <dgm:bulletEnabled val="1"/>
        </dgm:presLayoutVars>
      </dgm:prSet>
      <dgm:spPr/>
    </dgm:pt>
    <dgm:pt modelId="{68F5152F-EBAF-47AD-8F3F-C6822FBC5786}" type="pres">
      <dgm:prSet presAssocID="{8F43AFBB-D27B-42E8-890C-CAEFFD39E79D}" presName="sibTrans" presStyleLbl="sibTrans2D1" presStyleIdx="0" presStyleCnt="2"/>
      <dgm:spPr/>
    </dgm:pt>
    <dgm:pt modelId="{BD23ABB8-9DDF-4294-B76E-61E649969A90}" type="pres">
      <dgm:prSet presAssocID="{8F43AFBB-D27B-42E8-890C-CAEFFD39E79D}" presName="connectorText" presStyleLbl="sibTrans2D1" presStyleIdx="0" presStyleCnt="2"/>
      <dgm:spPr/>
    </dgm:pt>
    <dgm:pt modelId="{7138E7D2-6335-40BC-AFD9-44CB7BD88A99}" type="pres">
      <dgm:prSet presAssocID="{D7A4DE7A-E035-401D-93B2-EFCC5B2B0411}" presName="node" presStyleLbl="node1" presStyleIdx="1" presStyleCnt="3">
        <dgm:presLayoutVars>
          <dgm:bulletEnabled val="1"/>
        </dgm:presLayoutVars>
      </dgm:prSet>
      <dgm:spPr/>
    </dgm:pt>
    <dgm:pt modelId="{52C97535-934D-4AF7-86F5-49610E4C4D22}" type="pres">
      <dgm:prSet presAssocID="{5F5C8C5A-6B2C-4C27-8D43-A2FE36A5235E}" presName="sibTrans" presStyleLbl="sibTrans2D1" presStyleIdx="1" presStyleCnt="2"/>
      <dgm:spPr/>
    </dgm:pt>
    <dgm:pt modelId="{91E32FF2-54CD-4FA3-A373-83FBC8028AB9}" type="pres">
      <dgm:prSet presAssocID="{5F5C8C5A-6B2C-4C27-8D43-A2FE36A5235E}" presName="connectorText" presStyleLbl="sibTrans2D1" presStyleIdx="1" presStyleCnt="2"/>
      <dgm:spPr/>
    </dgm:pt>
    <dgm:pt modelId="{DDF2AA45-D071-41DD-B6EC-026063D36C70}" type="pres">
      <dgm:prSet presAssocID="{98D2061B-A5EA-439E-A241-3DEEBAC4EEDA}" presName="node" presStyleLbl="node1" presStyleIdx="2" presStyleCnt="3">
        <dgm:presLayoutVars>
          <dgm:bulletEnabled val="1"/>
        </dgm:presLayoutVars>
      </dgm:prSet>
      <dgm:spPr/>
    </dgm:pt>
  </dgm:ptLst>
  <dgm:cxnLst>
    <dgm:cxn modelId="{2324BD2B-2ECE-4330-B6D0-8CF77D600A18}" type="presOf" srcId="{5F5C8C5A-6B2C-4C27-8D43-A2FE36A5235E}" destId="{52C97535-934D-4AF7-86F5-49610E4C4D22}" srcOrd="0" destOrd="0" presId="urn:microsoft.com/office/officeart/2005/8/layout/process2"/>
    <dgm:cxn modelId="{DBA4D935-A8C4-45BE-87A7-09680FD327D2}" type="presOf" srcId="{8F43AFBB-D27B-42E8-890C-CAEFFD39E79D}" destId="{BD23ABB8-9DDF-4294-B76E-61E649969A90}" srcOrd="1" destOrd="0" presId="urn:microsoft.com/office/officeart/2005/8/layout/process2"/>
    <dgm:cxn modelId="{40CB6536-1890-4A4C-A6D2-E8DEC3739FBB}" srcId="{B3752CA6-317B-443A-8AF6-F9321C6B8F73}" destId="{A5211D09-1A6C-40B6-8CE5-BE0416E6310B}" srcOrd="0" destOrd="0" parTransId="{999124DF-3044-4CF8-8F03-26E62BD69C15}" sibTransId="{8F43AFBB-D27B-42E8-890C-CAEFFD39E79D}"/>
    <dgm:cxn modelId="{CCF64154-102F-4261-AA1A-C5AFF4C475BB}" type="presOf" srcId="{5F5C8C5A-6B2C-4C27-8D43-A2FE36A5235E}" destId="{91E32FF2-54CD-4FA3-A373-83FBC8028AB9}" srcOrd="1" destOrd="0" presId="urn:microsoft.com/office/officeart/2005/8/layout/process2"/>
    <dgm:cxn modelId="{7CFCB77A-8CC1-4155-A8F8-A4EDE8B5236E}" type="presOf" srcId="{B3752CA6-317B-443A-8AF6-F9321C6B8F73}" destId="{42C951BC-EBA7-4B2E-BE82-D88F3B56E70D}" srcOrd="0" destOrd="0" presId="urn:microsoft.com/office/officeart/2005/8/layout/process2"/>
    <dgm:cxn modelId="{B64BD97C-2582-49C5-8FAB-137E8F36E86E}" srcId="{B3752CA6-317B-443A-8AF6-F9321C6B8F73}" destId="{D7A4DE7A-E035-401D-93B2-EFCC5B2B0411}" srcOrd="1" destOrd="0" parTransId="{D85FB140-6726-4FDE-B7B4-73C8D9C15F2A}" sibTransId="{5F5C8C5A-6B2C-4C27-8D43-A2FE36A5235E}"/>
    <dgm:cxn modelId="{81C6448F-7422-42D2-B003-50A04735DE3F}" srcId="{B3752CA6-317B-443A-8AF6-F9321C6B8F73}" destId="{98D2061B-A5EA-439E-A241-3DEEBAC4EEDA}" srcOrd="2" destOrd="0" parTransId="{3F5E8AE0-7A96-4B39-8013-0F7EC1E20ABE}" sibTransId="{EE6BD48D-EADF-4A65-AC1E-D6257FCD9012}"/>
    <dgm:cxn modelId="{CBB9F5D2-B108-4BA1-B849-82A3B5675B53}" type="presOf" srcId="{A5211D09-1A6C-40B6-8CE5-BE0416E6310B}" destId="{3C5075B4-FF8B-4797-AA18-494A770EE57B}" srcOrd="0" destOrd="0" presId="urn:microsoft.com/office/officeart/2005/8/layout/process2"/>
    <dgm:cxn modelId="{2B1D10DB-4910-43CC-BD4B-0B76E2431DEE}" type="presOf" srcId="{98D2061B-A5EA-439E-A241-3DEEBAC4EEDA}" destId="{DDF2AA45-D071-41DD-B6EC-026063D36C70}" srcOrd="0" destOrd="0" presId="urn:microsoft.com/office/officeart/2005/8/layout/process2"/>
    <dgm:cxn modelId="{B46184F3-025F-478F-8105-4D86537D4F85}" type="presOf" srcId="{8F43AFBB-D27B-42E8-890C-CAEFFD39E79D}" destId="{68F5152F-EBAF-47AD-8F3F-C6822FBC5786}" srcOrd="0" destOrd="0" presId="urn:microsoft.com/office/officeart/2005/8/layout/process2"/>
    <dgm:cxn modelId="{D20B5EF9-8054-40EA-BD9C-0EB1B9906AAF}" type="presOf" srcId="{D7A4DE7A-E035-401D-93B2-EFCC5B2B0411}" destId="{7138E7D2-6335-40BC-AFD9-44CB7BD88A99}" srcOrd="0" destOrd="0" presId="urn:microsoft.com/office/officeart/2005/8/layout/process2"/>
    <dgm:cxn modelId="{7A5744AB-9A50-4598-A625-CB149263B40A}" type="presParOf" srcId="{42C951BC-EBA7-4B2E-BE82-D88F3B56E70D}" destId="{3C5075B4-FF8B-4797-AA18-494A770EE57B}" srcOrd="0" destOrd="0" presId="urn:microsoft.com/office/officeart/2005/8/layout/process2"/>
    <dgm:cxn modelId="{1B785F44-9F1D-433E-B53C-70219C05D0C4}" type="presParOf" srcId="{42C951BC-EBA7-4B2E-BE82-D88F3B56E70D}" destId="{68F5152F-EBAF-47AD-8F3F-C6822FBC5786}" srcOrd="1" destOrd="0" presId="urn:microsoft.com/office/officeart/2005/8/layout/process2"/>
    <dgm:cxn modelId="{5F8845BD-53A0-4968-B582-3C1EA5D1B514}" type="presParOf" srcId="{68F5152F-EBAF-47AD-8F3F-C6822FBC5786}" destId="{BD23ABB8-9DDF-4294-B76E-61E649969A90}" srcOrd="0" destOrd="0" presId="urn:microsoft.com/office/officeart/2005/8/layout/process2"/>
    <dgm:cxn modelId="{5BBB7E87-572A-4C44-8BDE-1A303557CE12}" type="presParOf" srcId="{42C951BC-EBA7-4B2E-BE82-D88F3B56E70D}" destId="{7138E7D2-6335-40BC-AFD9-44CB7BD88A99}" srcOrd="2" destOrd="0" presId="urn:microsoft.com/office/officeart/2005/8/layout/process2"/>
    <dgm:cxn modelId="{0E04BA22-0B9C-4431-9ACA-CD132FD08863}" type="presParOf" srcId="{42C951BC-EBA7-4B2E-BE82-D88F3B56E70D}" destId="{52C97535-934D-4AF7-86F5-49610E4C4D22}" srcOrd="3" destOrd="0" presId="urn:microsoft.com/office/officeart/2005/8/layout/process2"/>
    <dgm:cxn modelId="{EE9660E3-3692-46AA-B5FA-AC8D6A134D18}" type="presParOf" srcId="{52C97535-934D-4AF7-86F5-49610E4C4D22}" destId="{91E32FF2-54CD-4FA3-A373-83FBC8028AB9}" srcOrd="0" destOrd="0" presId="urn:microsoft.com/office/officeart/2005/8/layout/process2"/>
    <dgm:cxn modelId="{287E2179-83C6-4C1F-92CE-32EE4894C671}" type="presParOf" srcId="{42C951BC-EBA7-4B2E-BE82-D88F3B56E70D}" destId="{DDF2AA45-D071-41DD-B6EC-026063D36C70}"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752CA6-317B-443A-8AF6-F9321C6B8F73}" type="doc">
      <dgm:prSet loTypeId="urn:microsoft.com/office/officeart/2005/8/layout/process2" loCatId="process" qsTypeId="urn:microsoft.com/office/officeart/2005/8/quickstyle/3d1" qsCatId="3D" csTypeId="urn:microsoft.com/office/officeart/2005/8/colors/accent1_2" csCatId="accent1" phldr="1"/>
      <dgm:spPr/>
    </dgm:pt>
    <dgm:pt modelId="{A5211D09-1A6C-40B6-8CE5-BE0416E6310B}">
      <dgm:prSet phldrT="[Text]" custT="1"/>
      <dgm:spPr/>
      <dgm:t>
        <a:bodyPr/>
        <a:lstStyle/>
        <a:p>
          <a:pPr algn="ctr"/>
          <a:r>
            <a:rPr lang="en-GB" sz="1600" b="1" dirty="0"/>
            <a:t>Request the Falcon9 Launch Wikipedia page.</a:t>
          </a:r>
          <a:endParaRPr lang="en-US" sz="1600" b="1" dirty="0"/>
        </a:p>
      </dgm:t>
    </dgm:pt>
    <dgm:pt modelId="{999124DF-3044-4CF8-8F03-26E62BD69C15}" type="parTrans" cxnId="{40CB6536-1890-4A4C-A6D2-E8DEC3739FBB}">
      <dgm:prSet/>
      <dgm:spPr/>
      <dgm:t>
        <a:bodyPr/>
        <a:lstStyle/>
        <a:p>
          <a:endParaRPr lang="en-US"/>
        </a:p>
      </dgm:t>
    </dgm:pt>
    <dgm:pt modelId="{8F43AFBB-D27B-42E8-890C-CAEFFD39E79D}" type="sibTrans" cxnId="{40CB6536-1890-4A4C-A6D2-E8DEC3739FBB}">
      <dgm:prSet/>
      <dgm:spPr/>
      <dgm:t>
        <a:bodyPr/>
        <a:lstStyle/>
        <a:p>
          <a:endParaRPr lang="en-US"/>
        </a:p>
      </dgm:t>
    </dgm:pt>
    <dgm:pt modelId="{D7A4DE7A-E035-401D-93B2-EFCC5B2B0411}">
      <dgm:prSet phldrT="[Text]" custT="1"/>
      <dgm:spPr/>
      <dgm:t>
        <a:bodyPr/>
        <a:lstStyle/>
        <a:p>
          <a:r>
            <a:rPr lang="en-GB" sz="1600" b="1" dirty="0"/>
            <a:t>Extract all columns/variable names from the HTML table header.</a:t>
          </a:r>
          <a:endParaRPr lang="en-US" sz="1600" b="1" dirty="0"/>
        </a:p>
      </dgm:t>
    </dgm:pt>
    <dgm:pt modelId="{D85FB140-6726-4FDE-B7B4-73C8D9C15F2A}" type="parTrans" cxnId="{B64BD97C-2582-49C5-8FAB-137E8F36E86E}">
      <dgm:prSet/>
      <dgm:spPr/>
      <dgm:t>
        <a:bodyPr/>
        <a:lstStyle/>
        <a:p>
          <a:endParaRPr lang="en-US"/>
        </a:p>
      </dgm:t>
    </dgm:pt>
    <dgm:pt modelId="{5F5C8C5A-6B2C-4C27-8D43-A2FE36A5235E}" type="sibTrans" cxnId="{B64BD97C-2582-49C5-8FAB-137E8F36E86E}">
      <dgm:prSet/>
      <dgm:spPr/>
      <dgm:t>
        <a:bodyPr/>
        <a:lstStyle/>
        <a:p>
          <a:endParaRPr lang="en-US"/>
        </a:p>
      </dgm:t>
    </dgm:pt>
    <dgm:pt modelId="{98D2061B-A5EA-439E-A241-3DEEBAC4EEDA}">
      <dgm:prSet phldrT="[Text]" custT="1"/>
      <dgm:spPr/>
      <dgm:t>
        <a:bodyPr/>
        <a:lstStyle/>
        <a:p>
          <a:r>
            <a:rPr lang="en-GB" sz="1600" b="1" dirty="0"/>
            <a:t>Create a data frame by parsing the launch HTML tables.</a:t>
          </a:r>
          <a:endParaRPr lang="en-US" sz="1600" b="1" dirty="0"/>
        </a:p>
      </dgm:t>
    </dgm:pt>
    <dgm:pt modelId="{3F5E8AE0-7A96-4B39-8013-0F7EC1E20ABE}" type="parTrans" cxnId="{81C6448F-7422-42D2-B003-50A04735DE3F}">
      <dgm:prSet/>
      <dgm:spPr/>
      <dgm:t>
        <a:bodyPr/>
        <a:lstStyle/>
        <a:p>
          <a:endParaRPr lang="en-US"/>
        </a:p>
      </dgm:t>
    </dgm:pt>
    <dgm:pt modelId="{EE6BD48D-EADF-4A65-AC1E-D6257FCD9012}" type="sibTrans" cxnId="{81C6448F-7422-42D2-B003-50A04735DE3F}">
      <dgm:prSet/>
      <dgm:spPr/>
      <dgm:t>
        <a:bodyPr/>
        <a:lstStyle/>
        <a:p>
          <a:endParaRPr lang="en-US"/>
        </a:p>
      </dgm:t>
    </dgm:pt>
    <dgm:pt modelId="{42C951BC-EBA7-4B2E-BE82-D88F3B56E70D}" type="pres">
      <dgm:prSet presAssocID="{B3752CA6-317B-443A-8AF6-F9321C6B8F73}" presName="linearFlow" presStyleCnt="0">
        <dgm:presLayoutVars>
          <dgm:resizeHandles val="exact"/>
        </dgm:presLayoutVars>
      </dgm:prSet>
      <dgm:spPr/>
    </dgm:pt>
    <dgm:pt modelId="{3C5075B4-FF8B-4797-AA18-494A770EE57B}" type="pres">
      <dgm:prSet presAssocID="{A5211D09-1A6C-40B6-8CE5-BE0416E6310B}" presName="node" presStyleLbl="node1" presStyleIdx="0" presStyleCnt="3">
        <dgm:presLayoutVars>
          <dgm:bulletEnabled val="1"/>
        </dgm:presLayoutVars>
      </dgm:prSet>
      <dgm:spPr/>
    </dgm:pt>
    <dgm:pt modelId="{68F5152F-EBAF-47AD-8F3F-C6822FBC5786}" type="pres">
      <dgm:prSet presAssocID="{8F43AFBB-D27B-42E8-890C-CAEFFD39E79D}" presName="sibTrans" presStyleLbl="sibTrans2D1" presStyleIdx="0" presStyleCnt="2"/>
      <dgm:spPr/>
    </dgm:pt>
    <dgm:pt modelId="{BD23ABB8-9DDF-4294-B76E-61E649969A90}" type="pres">
      <dgm:prSet presAssocID="{8F43AFBB-D27B-42E8-890C-CAEFFD39E79D}" presName="connectorText" presStyleLbl="sibTrans2D1" presStyleIdx="0" presStyleCnt="2"/>
      <dgm:spPr/>
    </dgm:pt>
    <dgm:pt modelId="{7138E7D2-6335-40BC-AFD9-44CB7BD88A99}" type="pres">
      <dgm:prSet presAssocID="{D7A4DE7A-E035-401D-93B2-EFCC5B2B0411}" presName="node" presStyleLbl="node1" presStyleIdx="1" presStyleCnt="3">
        <dgm:presLayoutVars>
          <dgm:bulletEnabled val="1"/>
        </dgm:presLayoutVars>
      </dgm:prSet>
      <dgm:spPr/>
    </dgm:pt>
    <dgm:pt modelId="{52C97535-934D-4AF7-86F5-49610E4C4D22}" type="pres">
      <dgm:prSet presAssocID="{5F5C8C5A-6B2C-4C27-8D43-A2FE36A5235E}" presName="sibTrans" presStyleLbl="sibTrans2D1" presStyleIdx="1" presStyleCnt="2"/>
      <dgm:spPr/>
    </dgm:pt>
    <dgm:pt modelId="{91E32FF2-54CD-4FA3-A373-83FBC8028AB9}" type="pres">
      <dgm:prSet presAssocID="{5F5C8C5A-6B2C-4C27-8D43-A2FE36A5235E}" presName="connectorText" presStyleLbl="sibTrans2D1" presStyleIdx="1" presStyleCnt="2"/>
      <dgm:spPr/>
    </dgm:pt>
    <dgm:pt modelId="{DDF2AA45-D071-41DD-B6EC-026063D36C70}" type="pres">
      <dgm:prSet presAssocID="{98D2061B-A5EA-439E-A241-3DEEBAC4EEDA}" presName="node" presStyleLbl="node1" presStyleIdx="2" presStyleCnt="3">
        <dgm:presLayoutVars>
          <dgm:bulletEnabled val="1"/>
        </dgm:presLayoutVars>
      </dgm:prSet>
      <dgm:spPr/>
    </dgm:pt>
  </dgm:ptLst>
  <dgm:cxnLst>
    <dgm:cxn modelId="{2324BD2B-2ECE-4330-B6D0-8CF77D600A18}" type="presOf" srcId="{5F5C8C5A-6B2C-4C27-8D43-A2FE36A5235E}" destId="{52C97535-934D-4AF7-86F5-49610E4C4D22}" srcOrd="0" destOrd="0" presId="urn:microsoft.com/office/officeart/2005/8/layout/process2"/>
    <dgm:cxn modelId="{DBA4D935-A8C4-45BE-87A7-09680FD327D2}" type="presOf" srcId="{8F43AFBB-D27B-42E8-890C-CAEFFD39E79D}" destId="{BD23ABB8-9DDF-4294-B76E-61E649969A90}" srcOrd="1" destOrd="0" presId="urn:microsoft.com/office/officeart/2005/8/layout/process2"/>
    <dgm:cxn modelId="{40CB6536-1890-4A4C-A6D2-E8DEC3739FBB}" srcId="{B3752CA6-317B-443A-8AF6-F9321C6B8F73}" destId="{A5211D09-1A6C-40B6-8CE5-BE0416E6310B}" srcOrd="0" destOrd="0" parTransId="{999124DF-3044-4CF8-8F03-26E62BD69C15}" sibTransId="{8F43AFBB-D27B-42E8-890C-CAEFFD39E79D}"/>
    <dgm:cxn modelId="{CCF64154-102F-4261-AA1A-C5AFF4C475BB}" type="presOf" srcId="{5F5C8C5A-6B2C-4C27-8D43-A2FE36A5235E}" destId="{91E32FF2-54CD-4FA3-A373-83FBC8028AB9}" srcOrd="1" destOrd="0" presId="urn:microsoft.com/office/officeart/2005/8/layout/process2"/>
    <dgm:cxn modelId="{7CFCB77A-8CC1-4155-A8F8-A4EDE8B5236E}" type="presOf" srcId="{B3752CA6-317B-443A-8AF6-F9321C6B8F73}" destId="{42C951BC-EBA7-4B2E-BE82-D88F3B56E70D}" srcOrd="0" destOrd="0" presId="urn:microsoft.com/office/officeart/2005/8/layout/process2"/>
    <dgm:cxn modelId="{B64BD97C-2582-49C5-8FAB-137E8F36E86E}" srcId="{B3752CA6-317B-443A-8AF6-F9321C6B8F73}" destId="{D7A4DE7A-E035-401D-93B2-EFCC5B2B0411}" srcOrd="1" destOrd="0" parTransId="{D85FB140-6726-4FDE-B7B4-73C8D9C15F2A}" sibTransId="{5F5C8C5A-6B2C-4C27-8D43-A2FE36A5235E}"/>
    <dgm:cxn modelId="{81C6448F-7422-42D2-B003-50A04735DE3F}" srcId="{B3752CA6-317B-443A-8AF6-F9321C6B8F73}" destId="{98D2061B-A5EA-439E-A241-3DEEBAC4EEDA}" srcOrd="2" destOrd="0" parTransId="{3F5E8AE0-7A96-4B39-8013-0F7EC1E20ABE}" sibTransId="{EE6BD48D-EADF-4A65-AC1E-D6257FCD9012}"/>
    <dgm:cxn modelId="{CBB9F5D2-B108-4BA1-B849-82A3B5675B53}" type="presOf" srcId="{A5211D09-1A6C-40B6-8CE5-BE0416E6310B}" destId="{3C5075B4-FF8B-4797-AA18-494A770EE57B}" srcOrd="0" destOrd="0" presId="urn:microsoft.com/office/officeart/2005/8/layout/process2"/>
    <dgm:cxn modelId="{2B1D10DB-4910-43CC-BD4B-0B76E2431DEE}" type="presOf" srcId="{98D2061B-A5EA-439E-A241-3DEEBAC4EEDA}" destId="{DDF2AA45-D071-41DD-B6EC-026063D36C70}" srcOrd="0" destOrd="0" presId="urn:microsoft.com/office/officeart/2005/8/layout/process2"/>
    <dgm:cxn modelId="{B46184F3-025F-478F-8105-4D86537D4F85}" type="presOf" srcId="{8F43AFBB-D27B-42E8-890C-CAEFFD39E79D}" destId="{68F5152F-EBAF-47AD-8F3F-C6822FBC5786}" srcOrd="0" destOrd="0" presId="urn:microsoft.com/office/officeart/2005/8/layout/process2"/>
    <dgm:cxn modelId="{D20B5EF9-8054-40EA-BD9C-0EB1B9906AAF}" type="presOf" srcId="{D7A4DE7A-E035-401D-93B2-EFCC5B2B0411}" destId="{7138E7D2-6335-40BC-AFD9-44CB7BD88A99}" srcOrd="0" destOrd="0" presId="urn:microsoft.com/office/officeart/2005/8/layout/process2"/>
    <dgm:cxn modelId="{7A5744AB-9A50-4598-A625-CB149263B40A}" type="presParOf" srcId="{42C951BC-EBA7-4B2E-BE82-D88F3B56E70D}" destId="{3C5075B4-FF8B-4797-AA18-494A770EE57B}" srcOrd="0" destOrd="0" presId="urn:microsoft.com/office/officeart/2005/8/layout/process2"/>
    <dgm:cxn modelId="{1B785F44-9F1D-433E-B53C-70219C05D0C4}" type="presParOf" srcId="{42C951BC-EBA7-4B2E-BE82-D88F3B56E70D}" destId="{68F5152F-EBAF-47AD-8F3F-C6822FBC5786}" srcOrd="1" destOrd="0" presId="urn:microsoft.com/office/officeart/2005/8/layout/process2"/>
    <dgm:cxn modelId="{5F8845BD-53A0-4968-B582-3C1EA5D1B514}" type="presParOf" srcId="{68F5152F-EBAF-47AD-8F3F-C6822FBC5786}" destId="{BD23ABB8-9DDF-4294-B76E-61E649969A90}" srcOrd="0" destOrd="0" presId="urn:microsoft.com/office/officeart/2005/8/layout/process2"/>
    <dgm:cxn modelId="{5BBB7E87-572A-4C44-8BDE-1A303557CE12}" type="presParOf" srcId="{42C951BC-EBA7-4B2E-BE82-D88F3B56E70D}" destId="{7138E7D2-6335-40BC-AFD9-44CB7BD88A99}" srcOrd="2" destOrd="0" presId="urn:microsoft.com/office/officeart/2005/8/layout/process2"/>
    <dgm:cxn modelId="{0E04BA22-0B9C-4431-9ACA-CD132FD08863}" type="presParOf" srcId="{42C951BC-EBA7-4B2E-BE82-D88F3B56E70D}" destId="{52C97535-934D-4AF7-86F5-49610E4C4D22}" srcOrd="3" destOrd="0" presId="urn:microsoft.com/office/officeart/2005/8/layout/process2"/>
    <dgm:cxn modelId="{EE9660E3-3692-46AA-B5FA-AC8D6A134D18}" type="presParOf" srcId="{52C97535-934D-4AF7-86F5-49610E4C4D22}" destId="{91E32FF2-54CD-4FA3-A373-83FBC8028AB9}" srcOrd="0" destOrd="0" presId="urn:microsoft.com/office/officeart/2005/8/layout/process2"/>
    <dgm:cxn modelId="{287E2179-83C6-4C1F-92CE-32EE4894C671}" type="presParOf" srcId="{42C951BC-EBA7-4B2E-BE82-D88F3B56E70D}" destId="{DDF2AA45-D071-41DD-B6EC-026063D36C70}"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B54E91-86B6-4E5F-B968-7C1434B2DAC9}" type="doc">
      <dgm:prSet loTypeId="urn:microsoft.com/office/officeart/2005/8/layout/process1" loCatId="process" qsTypeId="urn:microsoft.com/office/officeart/2005/8/quickstyle/3d1" qsCatId="3D" csTypeId="urn:microsoft.com/office/officeart/2005/8/colors/accent1_2" csCatId="accent1" phldr="1"/>
      <dgm:spPr/>
    </dgm:pt>
    <dgm:pt modelId="{940FC36D-55D9-4BDB-B7B9-B85CB5CFDC02}">
      <dgm:prSet phldrT="[Text]" custT="1"/>
      <dgm:spPr/>
      <dgm:t>
        <a:bodyPr/>
        <a:lstStyle/>
        <a:p>
          <a:r>
            <a:rPr lang="en-US" sz="1600" b="1" dirty="0"/>
            <a:t>EDA</a:t>
          </a:r>
        </a:p>
      </dgm:t>
    </dgm:pt>
    <dgm:pt modelId="{F1943D4C-A60A-4458-87BF-FA34E7E306FC}" type="parTrans" cxnId="{04202625-D2A7-4FBB-B4B7-6C4DB2D0DE6C}">
      <dgm:prSet/>
      <dgm:spPr/>
      <dgm:t>
        <a:bodyPr/>
        <a:lstStyle/>
        <a:p>
          <a:endParaRPr lang="en-US"/>
        </a:p>
      </dgm:t>
    </dgm:pt>
    <dgm:pt modelId="{54028EF3-A7B5-4C78-922B-6B59415E839C}" type="sibTrans" cxnId="{04202625-D2A7-4FBB-B4B7-6C4DB2D0DE6C}">
      <dgm:prSet/>
      <dgm:spPr/>
      <dgm:t>
        <a:bodyPr/>
        <a:lstStyle/>
        <a:p>
          <a:endParaRPr lang="en-US"/>
        </a:p>
      </dgm:t>
    </dgm:pt>
    <dgm:pt modelId="{6FC7F2A9-9B9A-4BE4-9E97-FAE11B459432}">
      <dgm:prSet phldrT="[Text]" custT="1"/>
      <dgm:spPr/>
      <dgm:t>
        <a:bodyPr/>
        <a:lstStyle/>
        <a:p>
          <a:r>
            <a:rPr lang="en-US" sz="1600" b="1" dirty="0"/>
            <a:t>Summarization</a:t>
          </a:r>
        </a:p>
      </dgm:t>
    </dgm:pt>
    <dgm:pt modelId="{C75D108D-9A08-41A2-B2BA-D77BD557BAD3}" type="parTrans" cxnId="{932060D2-A64D-4462-B0D3-25D3991EDA20}">
      <dgm:prSet/>
      <dgm:spPr/>
      <dgm:t>
        <a:bodyPr/>
        <a:lstStyle/>
        <a:p>
          <a:endParaRPr lang="en-US"/>
        </a:p>
      </dgm:t>
    </dgm:pt>
    <dgm:pt modelId="{38694F70-57C3-4123-99AB-AC62D01A671B}" type="sibTrans" cxnId="{932060D2-A64D-4462-B0D3-25D3991EDA20}">
      <dgm:prSet/>
      <dgm:spPr/>
      <dgm:t>
        <a:bodyPr/>
        <a:lstStyle/>
        <a:p>
          <a:endParaRPr lang="en-US"/>
        </a:p>
      </dgm:t>
    </dgm:pt>
    <dgm:pt modelId="{FC9223AC-1E96-4734-95D6-349A237EB0EE}">
      <dgm:prSet phldrT="[Text]" custT="1"/>
      <dgm:spPr/>
      <dgm:t>
        <a:bodyPr/>
        <a:lstStyle/>
        <a:p>
          <a:r>
            <a:rPr lang="en-US" sz="1600" b="1" dirty="0"/>
            <a:t>Creation of Landing Outcome Label</a:t>
          </a:r>
        </a:p>
      </dgm:t>
    </dgm:pt>
    <dgm:pt modelId="{14081486-92BB-49E1-ABD4-6B889B9A6737}" type="parTrans" cxnId="{7ED0EB83-A714-41EF-B91E-48B40DA2B623}">
      <dgm:prSet/>
      <dgm:spPr/>
      <dgm:t>
        <a:bodyPr/>
        <a:lstStyle/>
        <a:p>
          <a:endParaRPr lang="en-US"/>
        </a:p>
      </dgm:t>
    </dgm:pt>
    <dgm:pt modelId="{0CE609CB-7E9E-4AF6-94DC-F4217F6525C2}" type="sibTrans" cxnId="{7ED0EB83-A714-41EF-B91E-48B40DA2B623}">
      <dgm:prSet/>
      <dgm:spPr/>
      <dgm:t>
        <a:bodyPr/>
        <a:lstStyle/>
        <a:p>
          <a:endParaRPr lang="en-US"/>
        </a:p>
      </dgm:t>
    </dgm:pt>
    <dgm:pt modelId="{E91F08EA-367D-4CB5-9BBB-87B4DB7082C0}" type="pres">
      <dgm:prSet presAssocID="{ACB54E91-86B6-4E5F-B968-7C1434B2DAC9}" presName="Name0" presStyleCnt="0">
        <dgm:presLayoutVars>
          <dgm:dir/>
          <dgm:resizeHandles val="exact"/>
        </dgm:presLayoutVars>
      </dgm:prSet>
      <dgm:spPr/>
    </dgm:pt>
    <dgm:pt modelId="{B39A1098-381E-4F40-AEAE-0FEF9E1A3BAE}" type="pres">
      <dgm:prSet presAssocID="{940FC36D-55D9-4BDB-B7B9-B85CB5CFDC02}" presName="node" presStyleLbl="node1" presStyleIdx="0" presStyleCnt="3">
        <dgm:presLayoutVars>
          <dgm:bulletEnabled val="1"/>
        </dgm:presLayoutVars>
      </dgm:prSet>
      <dgm:spPr/>
    </dgm:pt>
    <dgm:pt modelId="{4676C27C-DB2C-4F73-88FF-7441A1B2B4E0}" type="pres">
      <dgm:prSet presAssocID="{54028EF3-A7B5-4C78-922B-6B59415E839C}" presName="sibTrans" presStyleLbl="sibTrans2D1" presStyleIdx="0" presStyleCnt="2"/>
      <dgm:spPr/>
    </dgm:pt>
    <dgm:pt modelId="{E67D786F-FBBC-4D4C-A0FE-0C6206936F12}" type="pres">
      <dgm:prSet presAssocID="{54028EF3-A7B5-4C78-922B-6B59415E839C}" presName="connectorText" presStyleLbl="sibTrans2D1" presStyleIdx="0" presStyleCnt="2"/>
      <dgm:spPr/>
    </dgm:pt>
    <dgm:pt modelId="{23F86320-A4A3-471B-8F0C-E65E4BC47668}" type="pres">
      <dgm:prSet presAssocID="{6FC7F2A9-9B9A-4BE4-9E97-FAE11B459432}" presName="node" presStyleLbl="node1" presStyleIdx="1" presStyleCnt="3">
        <dgm:presLayoutVars>
          <dgm:bulletEnabled val="1"/>
        </dgm:presLayoutVars>
      </dgm:prSet>
      <dgm:spPr/>
    </dgm:pt>
    <dgm:pt modelId="{34794AD1-D416-427A-A515-4C4BC6646B06}" type="pres">
      <dgm:prSet presAssocID="{38694F70-57C3-4123-99AB-AC62D01A671B}" presName="sibTrans" presStyleLbl="sibTrans2D1" presStyleIdx="1" presStyleCnt="2"/>
      <dgm:spPr/>
    </dgm:pt>
    <dgm:pt modelId="{EB0F0EEE-A1EB-4C2F-8B7C-6C262C2E9F00}" type="pres">
      <dgm:prSet presAssocID="{38694F70-57C3-4123-99AB-AC62D01A671B}" presName="connectorText" presStyleLbl="sibTrans2D1" presStyleIdx="1" presStyleCnt="2"/>
      <dgm:spPr/>
    </dgm:pt>
    <dgm:pt modelId="{416307EA-7705-456D-8522-398D0012627F}" type="pres">
      <dgm:prSet presAssocID="{FC9223AC-1E96-4734-95D6-349A237EB0EE}" presName="node" presStyleLbl="node1" presStyleIdx="2" presStyleCnt="3">
        <dgm:presLayoutVars>
          <dgm:bulletEnabled val="1"/>
        </dgm:presLayoutVars>
      </dgm:prSet>
      <dgm:spPr/>
    </dgm:pt>
  </dgm:ptLst>
  <dgm:cxnLst>
    <dgm:cxn modelId="{04202625-D2A7-4FBB-B4B7-6C4DB2D0DE6C}" srcId="{ACB54E91-86B6-4E5F-B968-7C1434B2DAC9}" destId="{940FC36D-55D9-4BDB-B7B9-B85CB5CFDC02}" srcOrd="0" destOrd="0" parTransId="{F1943D4C-A60A-4458-87BF-FA34E7E306FC}" sibTransId="{54028EF3-A7B5-4C78-922B-6B59415E839C}"/>
    <dgm:cxn modelId="{8765F027-7F1B-4CB2-8733-99E410D0DD31}" type="presOf" srcId="{940FC36D-55D9-4BDB-B7B9-B85CB5CFDC02}" destId="{B39A1098-381E-4F40-AEAE-0FEF9E1A3BAE}" srcOrd="0" destOrd="0" presId="urn:microsoft.com/office/officeart/2005/8/layout/process1"/>
    <dgm:cxn modelId="{8A864F34-EE9F-4C86-866C-6E4E1DE41119}" type="presOf" srcId="{38694F70-57C3-4123-99AB-AC62D01A671B}" destId="{EB0F0EEE-A1EB-4C2F-8B7C-6C262C2E9F00}" srcOrd="1" destOrd="0" presId="urn:microsoft.com/office/officeart/2005/8/layout/process1"/>
    <dgm:cxn modelId="{9B647435-38C6-42AB-B6AD-A6586E6B0B98}" type="presOf" srcId="{ACB54E91-86B6-4E5F-B968-7C1434B2DAC9}" destId="{E91F08EA-367D-4CB5-9BBB-87B4DB7082C0}" srcOrd="0" destOrd="0" presId="urn:microsoft.com/office/officeart/2005/8/layout/process1"/>
    <dgm:cxn modelId="{52B22961-09E5-4CEA-958D-090C4B8A8CF1}" type="presOf" srcId="{54028EF3-A7B5-4C78-922B-6B59415E839C}" destId="{4676C27C-DB2C-4F73-88FF-7441A1B2B4E0}" srcOrd="0" destOrd="0" presId="urn:microsoft.com/office/officeart/2005/8/layout/process1"/>
    <dgm:cxn modelId="{42A55246-75A3-4520-A2FC-B3340F8203B9}" type="presOf" srcId="{38694F70-57C3-4123-99AB-AC62D01A671B}" destId="{34794AD1-D416-427A-A515-4C4BC6646B06}" srcOrd="0" destOrd="0" presId="urn:microsoft.com/office/officeart/2005/8/layout/process1"/>
    <dgm:cxn modelId="{AC2C7D47-86C5-4CC9-B6D9-7E8EB3158640}" type="presOf" srcId="{54028EF3-A7B5-4C78-922B-6B59415E839C}" destId="{E67D786F-FBBC-4D4C-A0FE-0C6206936F12}" srcOrd="1" destOrd="0" presId="urn:microsoft.com/office/officeart/2005/8/layout/process1"/>
    <dgm:cxn modelId="{1F3C3349-DAF9-4521-85D7-0A3CCA942CA4}" type="presOf" srcId="{6FC7F2A9-9B9A-4BE4-9E97-FAE11B459432}" destId="{23F86320-A4A3-471B-8F0C-E65E4BC47668}" srcOrd="0" destOrd="0" presId="urn:microsoft.com/office/officeart/2005/8/layout/process1"/>
    <dgm:cxn modelId="{7ED0EB83-A714-41EF-B91E-48B40DA2B623}" srcId="{ACB54E91-86B6-4E5F-B968-7C1434B2DAC9}" destId="{FC9223AC-1E96-4734-95D6-349A237EB0EE}" srcOrd="2" destOrd="0" parTransId="{14081486-92BB-49E1-ABD4-6B889B9A6737}" sibTransId="{0CE609CB-7E9E-4AF6-94DC-F4217F6525C2}"/>
    <dgm:cxn modelId="{87EEC78A-F0F3-4E2F-BA2F-92BFCEC0368C}" type="presOf" srcId="{FC9223AC-1E96-4734-95D6-349A237EB0EE}" destId="{416307EA-7705-456D-8522-398D0012627F}" srcOrd="0" destOrd="0" presId="urn:microsoft.com/office/officeart/2005/8/layout/process1"/>
    <dgm:cxn modelId="{932060D2-A64D-4462-B0D3-25D3991EDA20}" srcId="{ACB54E91-86B6-4E5F-B968-7C1434B2DAC9}" destId="{6FC7F2A9-9B9A-4BE4-9E97-FAE11B459432}" srcOrd="1" destOrd="0" parTransId="{C75D108D-9A08-41A2-B2BA-D77BD557BAD3}" sibTransId="{38694F70-57C3-4123-99AB-AC62D01A671B}"/>
    <dgm:cxn modelId="{9721D30C-D443-494E-9C1B-6820F1797000}" type="presParOf" srcId="{E91F08EA-367D-4CB5-9BBB-87B4DB7082C0}" destId="{B39A1098-381E-4F40-AEAE-0FEF9E1A3BAE}" srcOrd="0" destOrd="0" presId="urn:microsoft.com/office/officeart/2005/8/layout/process1"/>
    <dgm:cxn modelId="{A76182CC-77EF-4C6F-9780-2B0DB82086CF}" type="presParOf" srcId="{E91F08EA-367D-4CB5-9BBB-87B4DB7082C0}" destId="{4676C27C-DB2C-4F73-88FF-7441A1B2B4E0}" srcOrd="1" destOrd="0" presId="urn:microsoft.com/office/officeart/2005/8/layout/process1"/>
    <dgm:cxn modelId="{F6442128-4DDC-48A1-AF39-D144320F98B2}" type="presParOf" srcId="{4676C27C-DB2C-4F73-88FF-7441A1B2B4E0}" destId="{E67D786F-FBBC-4D4C-A0FE-0C6206936F12}" srcOrd="0" destOrd="0" presId="urn:microsoft.com/office/officeart/2005/8/layout/process1"/>
    <dgm:cxn modelId="{E75FE79B-3EA9-40F8-88FB-DACDE77E8F03}" type="presParOf" srcId="{E91F08EA-367D-4CB5-9BBB-87B4DB7082C0}" destId="{23F86320-A4A3-471B-8F0C-E65E4BC47668}" srcOrd="2" destOrd="0" presId="urn:microsoft.com/office/officeart/2005/8/layout/process1"/>
    <dgm:cxn modelId="{278F3934-68F6-4CC5-AAED-986FD41C67B3}" type="presParOf" srcId="{E91F08EA-367D-4CB5-9BBB-87B4DB7082C0}" destId="{34794AD1-D416-427A-A515-4C4BC6646B06}" srcOrd="3" destOrd="0" presId="urn:microsoft.com/office/officeart/2005/8/layout/process1"/>
    <dgm:cxn modelId="{853A9B99-F79C-41C0-A306-E37313619053}" type="presParOf" srcId="{34794AD1-D416-427A-A515-4C4BC6646B06}" destId="{EB0F0EEE-A1EB-4C2F-8B7C-6C262C2E9F00}" srcOrd="0" destOrd="0" presId="urn:microsoft.com/office/officeart/2005/8/layout/process1"/>
    <dgm:cxn modelId="{890172A1-6D5C-40AC-B0BC-D91D64C31FCF}" type="presParOf" srcId="{E91F08EA-367D-4CB5-9BBB-87B4DB7082C0}" destId="{416307EA-7705-456D-8522-398D001262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B54E91-86B6-4E5F-B968-7C1434B2DAC9}" type="doc">
      <dgm:prSet loTypeId="urn:microsoft.com/office/officeart/2005/8/layout/process1" loCatId="process" qsTypeId="urn:microsoft.com/office/officeart/2005/8/quickstyle/3d1" qsCatId="3D" csTypeId="urn:microsoft.com/office/officeart/2005/8/colors/accent1_2" csCatId="accent1" phldr="1"/>
      <dgm:spPr/>
    </dgm:pt>
    <dgm:pt modelId="{940FC36D-55D9-4BDB-B7B9-B85CB5CFDC02}">
      <dgm:prSet phldrT="[Text]" custT="1"/>
      <dgm:spPr/>
      <dgm:t>
        <a:bodyPr/>
        <a:lstStyle/>
        <a:p>
          <a:r>
            <a:rPr lang="en-GB" sz="1600" b="1" dirty="0"/>
            <a:t>Data Preparation and Standardization</a:t>
          </a:r>
          <a:endParaRPr lang="en-US" sz="1600" b="1" dirty="0"/>
        </a:p>
      </dgm:t>
    </dgm:pt>
    <dgm:pt modelId="{F1943D4C-A60A-4458-87BF-FA34E7E306FC}" type="parTrans" cxnId="{04202625-D2A7-4FBB-B4B7-6C4DB2D0DE6C}">
      <dgm:prSet/>
      <dgm:spPr/>
      <dgm:t>
        <a:bodyPr/>
        <a:lstStyle/>
        <a:p>
          <a:endParaRPr lang="en-US"/>
        </a:p>
      </dgm:t>
    </dgm:pt>
    <dgm:pt modelId="{54028EF3-A7B5-4C78-922B-6B59415E839C}" type="sibTrans" cxnId="{04202625-D2A7-4FBB-B4B7-6C4DB2D0DE6C}">
      <dgm:prSet/>
      <dgm:spPr/>
      <dgm:t>
        <a:bodyPr/>
        <a:lstStyle/>
        <a:p>
          <a:endParaRPr lang="en-US"/>
        </a:p>
      </dgm:t>
    </dgm:pt>
    <dgm:pt modelId="{6FC7F2A9-9B9A-4BE4-9E97-FAE11B459432}">
      <dgm:prSet phldrT="[Text]" custT="1"/>
      <dgm:spPr/>
      <dgm:t>
        <a:bodyPr/>
        <a:lstStyle/>
        <a:p>
          <a:r>
            <a:rPr lang="en-GB" sz="1600" b="1" dirty="0"/>
            <a:t>Test each model with combinations of hyper-parameters</a:t>
          </a:r>
          <a:endParaRPr lang="en-US" sz="1600" b="1" dirty="0"/>
        </a:p>
      </dgm:t>
    </dgm:pt>
    <dgm:pt modelId="{C75D108D-9A08-41A2-B2BA-D77BD557BAD3}" type="parTrans" cxnId="{932060D2-A64D-4462-B0D3-25D3991EDA20}">
      <dgm:prSet/>
      <dgm:spPr/>
      <dgm:t>
        <a:bodyPr/>
        <a:lstStyle/>
        <a:p>
          <a:endParaRPr lang="en-US"/>
        </a:p>
      </dgm:t>
    </dgm:pt>
    <dgm:pt modelId="{38694F70-57C3-4123-99AB-AC62D01A671B}" type="sibTrans" cxnId="{932060D2-A64D-4462-B0D3-25D3991EDA20}">
      <dgm:prSet/>
      <dgm:spPr/>
      <dgm:t>
        <a:bodyPr/>
        <a:lstStyle/>
        <a:p>
          <a:endParaRPr lang="en-US"/>
        </a:p>
      </dgm:t>
    </dgm:pt>
    <dgm:pt modelId="{FC9223AC-1E96-4734-95D6-349A237EB0EE}">
      <dgm:prSet phldrT="[Text]" custT="1"/>
      <dgm:spPr/>
      <dgm:t>
        <a:bodyPr/>
        <a:lstStyle/>
        <a:p>
          <a:r>
            <a:rPr lang="en-US" sz="1600" b="1" dirty="0"/>
            <a:t>Comparison of results</a:t>
          </a:r>
        </a:p>
      </dgm:t>
    </dgm:pt>
    <dgm:pt modelId="{14081486-92BB-49E1-ABD4-6B889B9A6737}" type="parTrans" cxnId="{7ED0EB83-A714-41EF-B91E-48B40DA2B623}">
      <dgm:prSet/>
      <dgm:spPr/>
      <dgm:t>
        <a:bodyPr/>
        <a:lstStyle/>
        <a:p>
          <a:endParaRPr lang="en-US"/>
        </a:p>
      </dgm:t>
    </dgm:pt>
    <dgm:pt modelId="{0CE609CB-7E9E-4AF6-94DC-F4217F6525C2}" type="sibTrans" cxnId="{7ED0EB83-A714-41EF-B91E-48B40DA2B623}">
      <dgm:prSet/>
      <dgm:spPr/>
      <dgm:t>
        <a:bodyPr/>
        <a:lstStyle/>
        <a:p>
          <a:endParaRPr lang="en-US"/>
        </a:p>
      </dgm:t>
    </dgm:pt>
    <dgm:pt modelId="{E91F08EA-367D-4CB5-9BBB-87B4DB7082C0}" type="pres">
      <dgm:prSet presAssocID="{ACB54E91-86B6-4E5F-B968-7C1434B2DAC9}" presName="Name0" presStyleCnt="0">
        <dgm:presLayoutVars>
          <dgm:dir/>
          <dgm:resizeHandles val="exact"/>
        </dgm:presLayoutVars>
      </dgm:prSet>
      <dgm:spPr/>
    </dgm:pt>
    <dgm:pt modelId="{B39A1098-381E-4F40-AEAE-0FEF9E1A3BAE}" type="pres">
      <dgm:prSet presAssocID="{940FC36D-55D9-4BDB-B7B9-B85CB5CFDC02}" presName="node" presStyleLbl="node1" presStyleIdx="0" presStyleCnt="3">
        <dgm:presLayoutVars>
          <dgm:bulletEnabled val="1"/>
        </dgm:presLayoutVars>
      </dgm:prSet>
      <dgm:spPr/>
    </dgm:pt>
    <dgm:pt modelId="{4676C27C-DB2C-4F73-88FF-7441A1B2B4E0}" type="pres">
      <dgm:prSet presAssocID="{54028EF3-A7B5-4C78-922B-6B59415E839C}" presName="sibTrans" presStyleLbl="sibTrans2D1" presStyleIdx="0" presStyleCnt="2"/>
      <dgm:spPr/>
    </dgm:pt>
    <dgm:pt modelId="{E67D786F-FBBC-4D4C-A0FE-0C6206936F12}" type="pres">
      <dgm:prSet presAssocID="{54028EF3-A7B5-4C78-922B-6B59415E839C}" presName="connectorText" presStyleLbl="sibTrans2D1" presStyleIdx="0" presStyleCnt="2"/>
      <dgm:spPr/>
    </dgm:pt>
    <dgm:pt modelId="{23F86320-A4A3-471B-8F0C-E65E4BC47668}" type="pres">
      <dgm:prSet presAssocID="{6FC7F2A9-9B9A-4BE4-9E97-FAE11B459432}" presName="node" presStyleLbl="node1" presStyleIdx="1" presStyleCnt="3">
        <dgm:presLayoutVars>
          <dgm:bulletEnabled val="1"/>
        </dgm:presLayoutVars>
      </dgm:prSet>
      <dgm:spPr/>
    </dgm:pt>
    <dgm:pt modelId="{34794AD1-D416-427A-A515-4C4BC6646B06}" type="pres">
      <dgm:prSet presAssocID="{38694F70-57C3-4123-99AB-AC62D01A671B}" presName="sibTrans" presStyleLbl="sibTrans2D1" presStyleIdx="1" presStyleCnt="2"/>
      <dgm:spPr/>
    </dgm:pt>
    <dgm:pt modelId="{EB0F0EEE-A1EB-4C2F-8B7C-6C262C2E9F00}" type="pres">
      <dgm:prSet presAssocID="{38694F70-57C3-4123-99AB-AC62D01A671B}" presName="connectorText" presStyleLbl="sibTrans2D1" presStyleIdx="1" presStyleCnt="2"/>
      <dgm:spPr/>
    </dgm:pt>
    <dgm:pt modelId="{416307EA-7705-456D-8522-398D0012627F}" type="pres">
      <dgm:prSet presAssocID="{FC9223AC-1E96-4734-95D6-349A237EB0EE}" presName="node" presStyleLbl="node1" presStyleIdx="2" presStyleCnt="3">
        <dgm:presLayoutVars>
          <dgm:bulletEnabled val="1"/>
        </dgm:presLayoutVars>
      </dgm:prSet>
      <dgm:spPr/>
    </dgm:pt>
  </dgm:ptLst>
  <dgm:cxnLst>
    <dgm:cxn modelId="{04202625-D2A7-4FBB-B4B7-6C4DB2D0DE6C}" srcId="{ACB54E91-86B6-4E5F-B968-7C1434B2DAC9}" destId="{940FC36D-55D9-4BDB-B7B9-B85CB5CFDC02}" srcOrd="0" destOrd="0" parTransId="{F1943D4C-A60A-4458-87BF-FA34E7E306FC}" sibTransId="{54028EF3-A7B5-4C78-922B-6B59415E839C}"/>
    <dgm:cxn modelId="{8765F027-7F1B-4CB2-8733-99E410D0DD31}" type="presOf" srcId="{940FC36D-55D9-4BDB-B7B9-B85CB5CFDC02}" destId="{B39A1098-381E-4F40-AEAE-0FEF9E1A3BAE}" srcOrd="0" destOrd="0" presId="urn:microsoft.com/office/officeart/2005/8/layout/process1"/>
    <dgm:cxn modelId="{8A864F34-EE9F-4C86-866C-6E4E1DE41119}" type="presOf" srcId="{38694F70-57C3-4123-99AB-AC62D01A671B}" destId="{EB0F0EEE-A1EB-4C2F-8B7C-6C262C2E9F00}" srcOrd="1" destOrd="0" presId="urn:microsoft.com/office/officeart/2005/8/layout/process1"/>
    <dgm:cxn modelId="{9B647435-38C6-42AB-B6AD-A6586E6B0B98}" type="presOf" srcId="{ACB54E91-86B6-4E5F-B968-7C1434B2DAC9}" destId="{E91F08EA-367D-4CB5-9BBB-87B4DB7082C0}" srcOrd="0" destOrd="0" presId="urn:microsoft.com/office/officeart/2005/8/layout/process1"/>
    <dgm:cxn modelId="{52B22961-09E5-4CEA-958D-090C4B8A8CF1}" type="presOf" srcId="{54028EF3-A7B5-4C78-922B-6B59415E839C}" destId="{4676C27C-DB2C-4F73-88FF-7441A1B2B4E0}" srcOrd="0" destOrd="0" presId="urn:microsoft.com/office/officeart/2005/8/layout/process1"/>
    <dgm:cxn modelId="{42A55246-75A3-4520-A2FC-B3340F8203B9}" type="presOf" srcId="{38694F70-57C3-4123-99AB-AC62D01A671B}" destId="{34794AD1-D416-427A-A515-4C4BC6646B06}" srcOrd="0" destOrd="0" presId="urn:microsoft.com/office/officeart/2005/8/layout/process1"/>
    <dgm:cxn modelId="{AC2C7D47-86C5-4CC9-B6D9-7E8EB3158640}" type="presOf" srcId="{54028EF3-A7B5-4C78-922B-6B59415E839C}" destId="{E67D786F-FBBC-4D4C-A0FE-0C6206936F12}" srcOrd="1" destOrd="0" presId="urn:microsoft.com/office/officeart/2005/8/layout/process1"/>
    <dgm:cxn modelId="{1F3C3349-DAF9-4521-85D7-0A3CCA942CA4}" type="presOf" srcId="{6FC7F2A9-9B9A-4BE4-9E97-FAE11B459432}" destId="{23F86320-A4A3-471B-8F0C-E65E4BC47668}" srcOrd="0" destOrd="0" presId="urn:microsoft.com/office/officeart/2005/8/layout/process1"/>
    <dgm:cxn modelId="{7ED0EB83-A714-41EF-B91E-48B40DA2B623}" srcId="{ACB54E91-86B6-4E5F-B968-7C1434B2DAC9}" destId="{FC9223AC-1E96-4734-95D6-349A237EB0EE}" srcOrd="2" destOrd="0" parTransId="{14081486-92BB-49E1-ABD4-6B889B9A6737}" sibTransId="{0CE609CB-7E9E-4AF6-94DC-F4217F6525C2}"/>
    <dgm:cxn modelId="{87EEC78A-F0F3-4E2F-BA2F-92BFCEC0368C}" type="presOf" srcId="{FC9223AC-1E96-4734-95D6-349A237EB0EE}" destId="{416307EA-7705-456D-8522-398D0012627F}" srcOrd="0" destOrd="0" presId="urn:microsoft.com/office/officeart/2005/8/layout/process1"/>
    <dgm:cxn modelId="{932060D2-A64D-4462-B0D3-25D3991EDA20}" srcId="{ACB54E91-86B6-4E5F-B968-7C1434B2DAC9}" destId="{6FC7F2A9-9B9A-4BE4-9E97-FAE11B459432}" srcOrd="1" destOrd="0" parTransId="{C75D108D-9A08-41A2-B2BA-D77BD557BAD3}" sibTransId="{38694F70-57C3-4123-99AB-AC62D01A671B}"/>
    <dgm:cxn modelId="{9721D30C-D443-494E-9C1B-6820F1797000}" type="presParOf" srcId="{E91F08EA-367D-4CB5-9BBB-87B4DB7082C0}" destId="{B39A1098-381E-4F40-AEAE-0FEF9E1A3BAE}" srcOrd="0" destOrd="0" presId="urn:microsoft.com/office/officeart/2005/8/layout/process1"/>
    <dgm:cxn modelId="{A76182CC-77EF-4C6F-9780-2B0DB82086CF}" type="presParOf" srcId="{E91F08EA-367D-4CB5-9BBB-87B4DB7082C0}" destId="{4676C27C-DB2C-4F73-88FF-7441A1B2B4E0}" srcOrd="1" destOrd="0" presId="urn:microsoft.com/office/officeart/2005/8/layout/process1"/>
    <dgm:cxn modelId="{F6442128-4DDC-48A1-AF39-D144320F98B2}" type="presParOf" srcId="{4676C27C-DB2C-4F73-88FF-7441A1B2B4E0}" destId="{E67D786F-FBBC-4D4C-A0FE-0C6206936F12}" srcOrd="0" destOrd="0" presId="urn:microsoft.com/office/officeart/2005/8/layout/process1"/>
    <dgm:cxn modelId="{E75FE79B-3EA9-40F8-88FB-DACDE77E8F03}" type="presParOf" srcId="{E91F08EA-367D-4CB5-9BBB-87B4DB7082C0}" destId="{23F86320-A4A3-471B-8F0C-E65E4BC47668}" srcOrd="2" destOrd="0" presId="urn:microsoft.com/office/officeart/2005/8/layout/process1"/>
    <dgm:cxn modelId="{278F3934-68F6-4CC5-AAED-986FD41C67B3}" type="presParOf" srcId="{E91F08EA-367D-4CB5-9BBB-87B4DB7082C0}" destId="{34794AD1-D416-427A-A515-4C4BC6646B06}" srcOrd="3" destOrd="0" presId="urn:microsoft.com/office/officeart/2005/8/layout/process1"/>
    <dgm:cxn modelId="{853A9B99-F79C-41C0-A306-E37313619053}" type="presParOf" srcId="{34794AD1-D416-427A-A515-4C4BC6646B06}" destId="{EB0F0EEE-A1EB-4C2F-8B7C-6C262C2E9F00}" srcOrd="0" destOrd="0" presId="urn:microsoft.com/office/officeart/2005/8/layout/process1"/>
    <dgm:cxn modelId="{890172A1-6D5C-40AC-B0BC-D91D64C31FCF}" type="presParOf" srcId="{E91F08EA-367D-4CB5-9BBB-87B4DB7082C0}" destId="{416307EA-7705-456D-8522-398D001262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075B4-FF8B-4797-AA18-494A770EE57B}">
      <dsp:nvSpPr>
        <dsp:cNvPr id="0" name=""/>
        <dsp:cNvSpPr/>
      </dsp:nvSpPr>
      <dsp:spPr>
        <a:xfrm>
          <a:off x="1478953" y="0"/>
          <a:ext cx="1926903" cy="103111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Request the API and parse the SpaceX launch data.</a:t>
          </a:r>
          <a:endParaRPr lang="en-US" sz="1600" b="1" kern="1200" dirty="0"/>
        </a:p>
      </dsp:txBody>
      <dsp:txXfrm>
        <a:off x="1509153" y="30200"/>
        <a:ext cx="1866503" cy="970719"/>
      </dsp:txXfrm>
    </dsp:sp>
    <dsp:sp modelId="{68F5152F-EBAF-47AD-8F3F-C6822FBC5786}">
      <dsp:nvSpPr>
        <dsp:cNvPr id="0" name=""/>
        <dsp:cNvSpPr/>
      </dsp:nvSpPr>
      <dsp:spPr>
        <a:xfrm rot="5400000">
          <a:off x="2249070" y="1056896"/>
          <a:ext cx="386669" cy="46400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2303205" y="1095563"/>
        <a:ext cx="278401" cy="270668"/>
      </dsp:txXfrm>
    </dsp:sp>
    <dsp:sp modelId="{7138E7D2-6335-40BC-AFD9-44CB7BD88A99}">
      <dsp:nvSpPr>
        <dsp:cNvPr id="0" name=""/>
        <dsp:cNvSpPr/>
      </dsp:nvSpPr>
      <dsp:spPr>
        <a:xfrm>
          <a:off x="1478953" y="1546678"/>
          <a:ext cx="1926903" cy="103111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Filter the data to include only Falcon9 launches</a:t>
          </a:r>
          <a:endParaRPr lang="en-US" sz="1600" b="1" kern="1200" dirty="0"/>
        </a:p>
      </dsp:txBody>
      <dsp:txXfrm>
        <a:off x="1509153" y="1576878"/>
        <a:ext cx="1866503" cy="970719"/>
      </dsp:txXfrm>
    </dsp:sp>
    <dsp:sp modelId="{52C97535-934D-4AF7-86F5-49610E4C4D22}">
      <dsp:nvSpPr>
        <dsp:cNvPr id="0" name=""/>
        <dsp:cNvSpPr/>
      </dsp:nvSpPr>
      <dsp:spPr>
        <a:xfrm rot="5400000">
          <a:off x="2249070" y="2603575"/>
          <a:ext cx="386669" cy="46400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2303205" y="2642242"/>
        <a:ext cx="278401" cy="270668"/>
      </dsp:txXfrm>
    </dsp:sp>
    <dsp:sp modelId="{DDF2AA45-D071-41DD-B6EC-026063D36C70}">
      <dsp:nvSpPr>
        <dsp:cNvPr id="0" name=""/>
        <dsp:cNvSpPr/>
      </dsp:nvSpPr>
      <dsp:spPr>
        <a:xfrm>
          <a:off x="1478953" y="3093357"/>
          <a:ext cx="1926903" cy="103111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Deal with the missing values in the data</a:t>
          </a:r>
          <a:endParaRPr lang="en-US" sz="1600" b="1" kern="1200" dirty="0"/>
        </a:p>
      </dsp:txBody>
      <dsp:txXfrm>
        <a:off x="1509153" y="3123557"/>
        <a:ext cx="1866503" cy="9707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075B4-FF8B-4797-AA18-494A770EE57B}">
      <dsp:nvSpPr>
        <dsp:cNvPr id="0" name=""/>
        <dsp:cNvSpPr/>
      </dsp:nvSpPr>
      <dsp:spPr>
        <a:xfrm>
          <a:off x="1159951" y="0"/>
          <a:ext cx="2564908" cy="103111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Request the Falcon9 Launch Wikipedia page.</a:t>
          </a:r>
          <a:endParaRPr lang="en-US" sz="1600" b="1" kern="1200" dirty="0"/>
        </a:p>
      </dsp:txBody>
      <dsp:txXfrm>
        <a:off x="1190151" y="30200"/>
        <a:ext cx="2504508" cy="970719"/>
      </dsp:txXfrm>
    </dsp:sp>
    <dsp:sp modelId="{68F5152F-EBAF-47AD-8F3F-C6822FBC5786}">
      <dsp:nvSpPr>
        <dsp:cNvPr id="0" name=""/>
        <dsp:cNvSpPr/>
      </dsp:nvSpPr>
      <dsp:spPr>
        <a:xfrm rot="5400000">
          <a:off x="2249070" y="1056896"/>
          <a:ext cx="386669" cy="46400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2303205" y="1095563"/>
        <a:ext cx="278401" cy="270668"/>
      </dsp:txXfrm>
    </dsp:sp>
    <dsp:sp modelId="{7138E7D2-6335-40BC-AFD9-44CB7BD88A99}">
      <dsp:nvSpPr>
        <dsp:cNvPr id="0" name=""/>
        <dsp:cNvSpPr/>
      </dsp:nvSpPr>
      <dsp:spPr>
        <a:xfrm>
          <a:off x="1159951" y="1546678"/>
          <a:ext cx="2564908" cy="103111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Extract all columns/variable names from the HTML table header.</a:t>
          </a:r>
          <a:endParaRPr lang="en-US" sz="1600" b="1" kern="1200" dirty="0"/>
        </a:p>
      </dsp:txBody>
      <dsp:txXfrm>
        <a:off x="1190151" y="1576878"/>
        <a:ext cx="2504508" cy="970719"/>
      </dsp:txXfrm>
    </dsp:sp>
    <dsp:sp modelId="{52C97535-934D-4AF7-86F5-49610E4C4D22}">
      <dsp:nvSpPr>
        <dsp:cNvPr id="0" name=""/>
        <dsp:cNvSpPr/>
      </dsp:nvSpPr>
      <dsp:spPr>
        <a:xfrm rot="5400000">
          <a:off x="2249070" y="2603575"/>
          <a:ext cx="386669" cy="46400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2303205" y="2642242"/>
        <a:ext cx="278401" cy="270668"/>
      </dsp:txXfrm>
    </dsp:sp>
    <dsp:sp modelId="{DDF2AA45-D071-41DD-B6EC-026063D36C70}">
      <dsp:nvSpPr>
        <dsp:cNvPr id="0" name=""/>
        <dsp:cNvSpPr/>
      </dsp:nvSpPr>
      <dsp:spPr>
        <a:xfrm>
          <a:off x="1159951" y="3093357"/>
          <a:ext cx="2564908" cy="103111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Create a data frame by parsing the launch HTML tables.</a:t>
          </a:r>
          <a:endParaRPr lang="en-US" sz="1600" b="1" kern="1200" dirty="0"/>
        </a:p>
      </dsp:txBody>
      <dsp:txXfrm>
        <a:off x="1190151" y="3123557"/>
        <a:ext cx="2504508" cy="9707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A1098-381E-4F40-AEAE-0FEF9E1A3BAE}">
      <dsp:nvSpPr>
        <dsp:cNvPr id="0" name=""/>
        <dsp:cNvSpPr/>
      </dsp:nvSpPr>
      <dsp:spPr>
        <a:xfrm>
          <a:off x="4893" y="660706"/>
          <a:ext cx="1462500" cy="87750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EDA</a:t>
          </a:r>
        </a:p>
      </dsp:txBody>
      <dsp:txXfrm>
        <a:off x="30594" y="686407"/>
        <a:ext cx="1411098" cy="826098"/>
      </dsp:txXfrm>
    </dsp:sp>
    <dsp:sp modelId="{4676C27C-DB2C-4F73-88FF-7441A1B2B4E0}">
      <dsp:nvSpPr>
        <dsp:cNvPr id="0" name=""/>
        <dsp:cNvSpPr/>
      </dsp:nvSpPr>
      <dsp:spPr>
        <a:xfrm>
          <a:off x="1613643" y="918106"/>
          <a:ext cx="310050" cy="36270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13643" y="990646"/>
        <a:ext cx="217035" cy="217620"/>
      </dsp:txXfrm>
    </dsp:sp>
    <dsp:sp modelId="{23F86320-A4A3-471B-8F0C-E65E4BC47668}">
      <dsp:nvSpPr>
        <dsp:cNvPr id="0" name=""/>
        <dsp:cNvSpPr/>
      </dsp:nvSpPr>
      <dsp:spPr>
        <a:xfrm>
          <a:off x="2052394" y="660706"/>
          <a:ext cx="1462500" cy="87750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Summarization</a:t>
          </a:r>
        </a:p>
      </dsp:txBody>
      <dsp:txXfrm>
        <a:off x="2078095" y="686407"/>
        <a:ext cx="1411098" cy="826098"/>
      </dsp:txXfrm>
    </dsp:sp>
    <dsp:sp modelId="{34794AD1-D416-427A-A515-4C4BC6646B06}">
      <dsp:nvSpPr>
        <dsp:cNvPr id="0" name=""/>
        <dsp:cNvSpPr/>
      </dsp:nvSpPr>
      <dsp:spPr>
        <a:xfrm>
          <a:off x="3661144" y="918106"/>
          <a:ext cx="310050" cy="36270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61144" y="990646"/>
        <a:ext cx="217035" cy="217620"/>
      </dsp:txXfrm>
    </dsp:sp>
    <dsp:sp modelId="{416307EA-7705-456D-8522-398D0012627F}">
      <dsp:nvSpPr>
        <dsp:cNvPr id="0" name=""/>
        <dsp:cNvSpPr/>
      </dsp:nvSpPr>
      <dsp:spPr>
        <a:xfrm>
          <a:off x="4099895" y="660706"/>
          <a:ext cx="1462500" cy="87750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Creation of Landing Outcome Label</a:t>
          </a:r>
        </a:p>
      </dsp:txBody>
      <dsp:txXfrm>
        <a:off x="4125596" y="686407"/>
        <a:ext cx="1411098" cy="8260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A1098-381E-4F40-AEAE-0FEF9E1A3BAE}">
      <dsp:nvSpPr>
        <dsp:cNvPr id="0" name=""/>
        <dsp:cNvSpPr/>
      </dsp:nvSpPr>
      <dsp:spPr>
        <a:xfrm>
          <a:off x="6311" y="0"/>
          <a:ext cx="1886464" cy="10780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Data Preparation and Standardization</a:t>
          </a:r>
          <a:endParaRPr lang="en-US" sz="1600" b="1" kern="1200" dirty="0"/>
        </a:p>
      </dsp:txBody>
      <dsp:txXfrm>
        <a:off x="37885" y="31574"/>
        <a:ext cx="1823316" cy="1014878"/>
      </dsp:txXfrm>
    </dsp:sp>
    <dsp:sp modelId="{4676C27C-DB2C-4F73-88FF-7441A1B2B4E0}">
      <dsp:nvSpPr>
        <dsp:cNvPr id="0" name=""/>
        <dsp:cNvSpPr/>
      </dsp:nvSpPr>
      <dsp:spPr>
        <a:xfrm>
          <a:off x="2081422" y="305091"/>
          <a:ext cx="399930" cy="4678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081422" y="398660"/>
        <a:ext cx="279951" cy="280705"/>
      </dsp:txXfrm>
    </dsp:sp>
    <dsp:sp modelId="{23F86320-A4A3-471B-8F0C-E65E4BC47668}">
      <dsp:nvSpPr>
        <dsp:cNvPr id="0" name=""/>
        <dsp:cNvSpPr/>
      </dsp:nvSpPr>
      <dsp:spPr>
        <a:xfrm>
          <a:off x="2647361" y="0"/>
          <a:ext cx="1886464" cy="10780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Test each model with combinations of hyper-parameters</a:t>
          </a:r>
          <a:endParaRPr lang="en-US" sz="1600" b="1" kern="1200" dirty="0"/>
        </a:p>
      </dsp:txBody>
      <dsp:txXfrm>
        <a:off x="2678935" y="31574"/>
        <a:ext cx="1823316" cy="1014878"/>
      </dsp:txXfrm>
    </dsp:sp>
    <dsp:sp modelId="{34794AD1-D416-427A-A515-4C4BC6646B06}">
      <dsp:nvSpPr>
        <dsp:cNvPr id="0" name=""/>
        <dsp:cNvSpPr/>
      </dsp:nvSpPr>
      <dsp:spPr>
        <a:xfrm>
          <a:off x="4722471" y="305091"/>
          <a:ext cx="399930" cy="4678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722471" y="398660"/>
        <a:ext cx="279951" cy="280705"/>
      </dsp:txXfrm>
    </dsp:sp>
    <dsp:sp modelId="{416307EA-7705-456D-8522-398D0012627F}">
      <dsp:nvSpPr>
        <dsp:cNvPr id="0" name=""/>
        <dsp:cNvSpPr/>
      </dsp:nvSpPr>
      <dsp:spPr>
        <a:xfrm>
          <a:off x="5288411" y="0"/>
          <a:ext cx="1886464" cy="10780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Comparison of results</a:t>
          </a:r>
        </a:p>
      </dsp:txBody>
      <dsp:txXfrm>
        <a:off x="5319985" y="31574"/>
        <a:ext cx="1823316" cy="10148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257182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947349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47313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Rohit Raghu Kumar</a:t>
            </a:r>
          </a:p>
          <a:p>
            <a:r>
              <a:rPr lang="en-US" dirty="0">
                <a:solidFill>
                  <a:schemeClr val="bg2"/>
                </a:solidFill>
                <a:latin typeface="Abadi" panose="020B0604020104020204" pitchFamily="34" charset="0"/>
                <a:ea typeface="SF Pro" pitchFamily="2" charset="0"/>
                <a:cs typeface="SF Pro" pitchFamily="2" charset="0"/>
              </a:rPr>
              <a:t>06-05-2024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400" dirty="0"/>
              <a:t>We performed some Exploratory Data Analysis on the data set.</a:t>
            </a:r>
          </a:p>
          <a:p>
            <a:r>
              <a:rPr lang="en-US" sz="2400" dirty="0"/>
              <a:t>Then the summaries of launches per site, occurrences of each orbit and occurrences of mission outcome per orbit were calculated.</a:t>
            </a:r>
          </a:p>
          <a:p>
            <a:r>
              <a:rPr lang="en-US" sz="2400" dirty="0"/>
              <a:t>Finally, the landing outcome was created from Outcome column.</a:t>
            </a:r>
          </a:p>
          <a:p>
            <a:pPr marL="0" indent="0">
              <a:buNone/>
            </a:pPr>
            <a:endParaRPr lang="en-US" sz="2400" dirty="0"/>
          </a:p>
          <a:p>
            <a:endParaRPr lang="en-US" dirty="0"/>
          </a:p>
          <a:p>
            <a:endParaRPr lang="en-US" dirty="0"/>
          </a:p>
          <a:p>
            <a:r>
              <a:rPr lang="en-US" sz="1500" u="sng" dirty="0"/>
              <a:t>Source Code: </a:t>
            </a:r>
            <a:r>
              <a:rPr lang="en-US" sz="1500" dirty="0"/>
              <a:t> https://github.com/Rohitraghu11/Applied_Data_Science_Capstone/blob/5a659b29b2e2c6fd4ce6f338b6bccefc0da2fb03/labs-jupyter-spacex-Data%20wrangling-%5BPart-3%5D.ipynb</a:t>
            </a:r>
            <a:endParaRPr lang="en-US" sz="1500" u="sng"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67FD6A86-9B56-657E-676E-87DA4982B4E1}"/>
              </a:ext>
            </a:extLst>
          </p:cNvPr>
          <p:cNvGraphicFramePr/>
          <p:nvPr>
            <p:extLst>
              <p:ext uri="{D42A27DB-BD31-4B8C-83A1-F6EECF244321}">
                <p14:modId xmlns:p14="http://schemas.microsoft.com/office/powerpoint/2010/main" val="2564949078"/>
              </p:ext>
            </p:extLst>
          </p:nvPr>
        </p:nvGraphicFramePr>
        <p:xfrm>
          <a:off x="3307665" y="3200400"/>
          <a:ext cx="5567289" cy="2198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GB" dirty="0"/>
              <a:t>To explore the data, scatterplots and bar plots were used to visualize the relationship between the pairs of features.</a:t>
            </a:r>
          </a:p>
          <a:p>
            <a:pPr lvl="2"/>
            <a:r>
              <a:rPr lang="en-GB" dirty="0"/>
              <a:t>Flight Number vs Launch Site, Pay Load Mass vs Launch Site, Orbit type vs Success Rate, Flight Number vs Orbit type, Pay Load Mass vs Orbit type, Year vs Success rate.</a:t>
            </a:r>
          </a:p>
          <a:p>
            <a:pPr marL="0" indent="0">
              <a:buNone/>
            </a:pPr>
            <a:endParaRPr lang="en-GB" dirty="0"/>
          </a:p>
          <a:p>
            <a:pPr marL="0" indent="0">
              <a:buNone/>
            </a:pPr>
            <a:endParaRPr lang="en-GB" dirty="0"/>
          </a:p>
          <a:p>
            <a:pPr marL="0" indent="0">
              <a:buNone/>
            </a:pPr>
            <a:endParaRPr lang="en-GB" dirty="0"/>
          </a:p>
          <a:p>
            <a:pPr marL="0" indent="0">
              <a:buNone/>
            </a:pPr>
            <a:endParaRPr lang="en-GB" dirty="0"/>
          </a:p>
          <a:p>
            <a:r>
              <a:rPr lang="en-GB" sz="1600" u="sng" dirty="0"/>
              <a:t>Source Code:</a:t>
            </a:r>
            <a:r>
              <a:rPr lang="en-GB" sz="1600" dirty="0"/>
              <a:t> https://github.com/Rohitraghu11/Applied_Data_Science_Capstone/blob/5a659b29b2e2c6fd4ce6f338b6bccefc0da2fb03/edadataviz-%5BPart-5%5D.ipynb</a:t>
            </a:r>
            <a:endParaRPr lang="en-GB" sz="1600" u="sng"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3A71AFC2-ED5B-C856-8B52-8E8B2CE47A4A}"/>
              </a:ext>
            </a:extLst>
          </p:cNvPr>
          <p:cNvPicPr>
            <a:picLocks noChangeAspect="1"/>
          </p:cNvPicPr>
          <p:nvPr/>
        </p:nvPicPr>
        <p:blipFill>
          <a:blip r:embed="rId3"/>
          <a:stretch>
            <a:fillRect/>
          </a:stretch>
        </p:blipFill>
        <p:spPr>
          <a:xfrm>
            <a:off x="1165681" y="3522712"/>
            <a:ext cx="9860638" cy="195814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SQL queries were performed:</a:t>
            </a:r>
          </a:p>
          <a:p>
            <a:pPr lvl="2">
              <a:lnSpc>
                <a:spcPct val="100000"/>
              </a:lnSpc>
              <a:spcBef>
                <a:spcPts val="600"/>
              </a:spcBef>
            </a:pPr>
            <a:r>
              <a:rPr lang="en-US" sz="1400" dirty="0">
                <a:solidFill>
                  <a:schemeClr val="accent3">
                    <a:lumMod val="25000"/>
                  </a:schemeClr>
                </a:solidFill>
                <a:latin typeface="Abadi"/>
              </a:rPr>
              <a:t>The names of unique launch sites in the space mission.</a:t>
            </a:r>
          </a:p>
          <a:p>
            <a:pPr lvl="2">
              <a:lnSpc>
                <a:spcPct val="100000"/>
              </a:lnSpc>
              <a:spcBef>
                <a:spcPts val="600"/>
              </a:spcBef>
            </a:pPr>
            <a:r>
              <a:rPr lang="en-US" sz="1400" dirty="0">
                <a:solidFill>
                  <a:schemeClr val="accent3">
                    <a:lumMod val="25000"/>
                  </a:schemeClr>
                </a:solidFill>
                <a:latin typeface="Abadi"/>
              </a:rPr>
              <a:t>Display five records where launch sites begin with the string ‘CCA’.</a:t>
            </a:r>
          </a:p>
          <a:p>
            <a:pPr lvl="2">
              <a:lnSpc>
                <a:spcPct val="100000"/>
              </a:lnSpc>
              <a:spcBef>
                <a:spcPts val="600"/>
              </a:spcBef>
            </a:pPr>
            <a:r>
              <a:rPr lang="en-US" sz="1400" dirty="0">
                <a:solidFill>
                  <a:schemeClr val="accent3">
                    <a:lumMod val="25000"/>
                  </a:schemeClr>
                </a:solidFill>
                <a:latin typeface="Abadi"/>
              </a:rPr>
              <a:t>Display the total payload mass carried by boosters launched by NASA (CRS).</a:t>
            </a:r>
          </a:p>
          <a:p>
            <a:pPr lvl="2">
              <a:lnSpc>
                <a:spcPct val="100000"/>
              </a:lnSpc>
              <a:spcBef>
                <a:spcPts val="600"/>
              </a:spcBef>
            </a:pPr>
            <a:r>
              <a:rPr lang="en-US" sz="1400" dirty="0">
                <a:solidFill>
                  <a:schemeClr val="accent3">
                    <a:lumMod val="25000"/>
                  </a:schemeClr>
                </a:solidFill>
                <a:latin typeface="Abadi"/>
              </a:rPr>
              <a:t>Display average payload mass carried by booster version F9 v1.1.</a:t>
            </a:r>
          </a:p>
          <a:p>
            <a:pPr lvl="2">
              <a:lnSpc>
                <a:spcPct val="100000"/>
              </a:lnSpc>
              <a:spcBef>
                <a:spcPts val="600"/>
              </a:spcBef>
            </a:pPr>
            <a:r>
              <a:rPr lang="en-US" sz="1400" dirty="0">
                <a:solidFill>
                  <a:schemeClr val="accent3">
                    <a:lumMod val="25000"/>
                  </a:schemeClr>
                </a:solidFill>
                <a:latin typeface="Abadi"/>
              </a:rPr>
              <a:t>List the date when the first successful landing outcome in ground pad was achieved.</a:t>
            </a:r>
          </a:p>
          <a:p>
            <a:pPr lvl="2">
              <a:lnSpc>
                <a:spcPct val="100000"/>
              </a:lnSpc>
              <a:spcBef>
                <a:spcPts val="600"/>
              </a:spcBef>
            </a:pPr>
            <a:r>
              <a:rPr lang="en-US" sz="1400" dirty="0">
                <a:solidFill>
                  <a:schemeClr val="accent3">
                    <a:lumMod val="25000"/>
                  </a:schemeClr>
                </a:solidFill>
                <a:latin typeface="Abadi"/>
              </a:rPr>
              <a:t>List the names of Boosters which have success in drone ship and have payload mass greater than 4000 but less than 6000.</a:t>
            </a:r>
          </a:p>
          <a:p>
            <a:pPr lvl="2">
              <a:lnSpc>
                <a:spcPct val="100000"/>
              </a:lnSpc>
              <a:spcBef>
                <a:spcPts val="600"/>
              </a:spcBef>
            </a:pPr>
            <a:r>
              <a:rPr lang="en-US" sz="1400" dirty="0">
                <a:solidFill>
                  <a:schemeClr val="accent3">
                    <a:lumMod val="25000"/>
                  </a:schemeClr>
                </a:solidFill>
                <a:latin typeface="Abadi"/>
              </a:rPr>
              <a:t>List the total number of successful and failure mission outcomes.</a:t>
            </a:r>
          </a:p>
          <a:p>
            <a:pPr lvl="2">
              <a:lnSpc>
                <a:spcPct val="100000"/>
              </a:lnSpc>
              <a:spcBef>
                <a:spcPts val="600"/>
              </a:spcBef>
            </a:pPr>
            <a:r>
              <a:rPr lang="en-US" sz="1400" dirty="0">
                <a:solidFill>
                  <a:schemeClr val="accent3">
                    <a:lumMod val="25000"/>
                  </a:schemeClr>
                </a:solidFill>
                <a:latin typeface="Abadi"/>
              </a:rPr>
              <a:t>List the names of booster versions which have carried the maximum payload mass using a subquery.</a:t>
            </a:r>
          </a:p>
          <a:p>
            <a:pPr lvl="2">
              <a:lnSpc>
                <a:spcPct val="100000"/>
              </a:lnSpc>
              <a:spcBef>
                <a:spcPts val="600"/>
              </a:spcBef>
            </a:pPr>
            <a:r>
              <a:rPr lang="en-US" sz="1400" dirty="0">
                <a:solidFill>
                  <a:schemeClr val="accent3">
                    <a:lumMod val="25000"/>
                  </a:schemeClr>
                </a:solidFill>
                <a:latin typeface="Abadi"/>
              </a:rPr>
              <a:t>List the records which will display the month names, failure landing outcomes in drone ship, booster versions, launch sites for months in the year 2015.</a:t>
            </a:r>
          </a:p>
          <a:p>
            <a:pPr lvl="2">
              <a:lnSpc>
                <a:spcPct val="100000"/>
              </a:lnSpc>
              <a:spcBef>
                <a:spcPts val="600"/>
              </a:spcBef>
            </a:pPr>
            <a:r>
              <a:rPr lang="en-GB" sz="1400" i="0" dirty="0">
                <a:effectLst/>
                <a:highlight>
                  <a:srgbClr val="FFFFFF"/>
                </a:highlight>
                <a:latin typeface="Abadi" panose="020B0604020104020204" pitchFamily="34" charset="0"/>
              </a:rPr>
              <a:t>Rank the count of landing outcomes (such as Failure (drone ship) or Success (ground pad)) between the date 2010-06-04 and 2017-03-20, in descending order.</a:t>
            </a:r>
            <a:endParaRPr lang="en-US" sz="1600" dirty="0">
              <a:solidFill>
                <a:schemeClr val="accent3">
                  <a:lumMod val="25000"/>
                </a:schemeClr>
              </a:solidFill>
              <a:latin typeface="Abadi" panose="020B0604020104020204" pitchFamily="34" charset="0"/>
            </a:endParaRPr>
          </a:p>
          <a:p>
            <a:r>
              <a:rPr lang="en-US" sz="1600" u="sng" dirty="0"/>
              <a:t>Source Code:</a:t>
            </a:r>
            <a:r>
              <a:rPr lang="en-US" sz="1600" dirty="0"/>
              <a:t> https://github.com/Rohitraghu11/Applied_Data_Science_Capstone/blob/5a659b29b2e2c6fd4ce6f338b6bccefc0da2fb03/jupyter-labs-eda-sql-coursera_sqllite-%5BPart-4%5D.ipynb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t>Markers, circles, lines and marker clusters were used, and an interactive map was created using Folium maps.</a:t>
            </a:r>
          </a:p>
          <a:p>
            <a:pPr lvl="2"/>
            <a:r>
              <a:rPr lang="en-US" dirty="0"/>
              <a:t>Markers indicate points like launch sites.</a:t>
            </a:r>
          </a:p>
          <a:p>
            <a:pPr lvl="2"/>
            <a:r>
              <a:rPr lang="en-US" dirty="0"/>
              <a:t>Circles indicate the area around specific coordinates, for example NASA Johnson Space Center.</a:t>
            </a:r>
          </a:p>
          <a:p>
            <a:pPr lvl="2"/>
            <a:r>
              <a:rPr lang="en-US" dirty="0"/>
              <a:t>Marker clusters indicate group of events in each coordinate for example launches in a launch site.</a:t>
            </a:r>
          </a:p>
          <a:p>
            <a:pPr lvl="2"/>
            <a:r>
              <a:rPr lang="en-US" dirty="0"/>
              <a:t>Lines are used to indicate the distances between two coordinates.</a:t>
            </a:r>
          </a:p>
          <a:p>
            <a:pPr lvl="2"/>
            <a:endParaRPr lang="en-US" dirty="0"/>
          </a:p>
          <a:p>
            <a:r>
              <a:rPr lang="en-US" sz="1600" u="sng" dirty="0"/>
              <a:t>Source Code: </a:t>
            </a:r>
            <a:r>
              <a:rPr lang="en-US" sz="1600" dirty="0"/>
              <a:t>https://github.com/Rohitraghu11/Applied_Data_Science_Capstone/blob/5a659b29b2e2c6fd4ce6f338b6bccefc0da2fb03/lab_jupyter_launch_site_location-%5BPart-6%5D.ipynb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GB" dirty="0"/>
              <a:t>The following plots and graphs were used to visualize the data.</a:t>
            </a:r>
          </a:p>
          <a:p>
            <a:pPr lvl="2"/>
            <a:r>
              <a:rPr lang="en-GB" dirty="0"/>
              <a:t>Percentage of launches by site.</a:t>
            </a:r>
          </a:p>
          <a:p>
            <a:pPr lvl="2"/>
            <a:r>
              <a:rPr lang="en-GB" dirty="0"/>
              <a:t>Payload range.</a:t>
            </a:r>
          </a:p>
          <a:p>
            <a:r>
              <a:rPr lang="en-GB" dirty="0"/>
              <a:t>This combination enabled quick analysis of the relation between payload and launch sites, which helped to identify the best place to launch according to payloads.</a:t>
            </a:r>
          </a:p>
          <a:p>
            <a:endParaRPr lang="en-GB" dirty="0"/>
          </a:p>
          <a:p>
            <a:r>
              <a:rPr lang="en-GB" sz="1600" u="sng" dirty="0"/>
              <a:t>Source Code:</a:t>
            </a:r>
            <a:r>
              <a:rPr lang="en-US" sz="1600" u="sng" dirty="0"/>
              <a:t> </a:t>
            </a:r>
            <a:r>
              <a:rPr lang="en-US" sz="1600" dirty="0"/>
              <a:t>https://github.com/Rohitraghu11/Applied_Data_Science_Capstone/blob/5a659b29b2e2c6fd4ce6f338b6bccefc0da2fb03/spacex_dash_app-%5BPart-7%5D.py</a:t>
            </a:r>
            <a:endParaRPr lang="en-GB"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5773"/>
            <a:ext cx="9890274" cy="5382227"/>
          </a:xfrm>
          <a:prstGeom prst="rect">
            <a:avLst/>
          </a:prstGeom>
        </p:spPr>
        <p:txBody>
          <a:bodyPr>
            <a:normAutofit fontScale="55000" lnSpcReduction="20000"/>
          </a:bodyPr>
          <a:lstStyle/>
          <a:p>
            <a:r>
              <a:rPr lang="en-GB" sz="5100" dirty="0"/>
              <a:t>Four classification models namely, Logistic regression, K Nearest Neighbours, Support Vector Machine and Decision Tree model were built and compared.</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GB" sz="1600" dirty="0"/>
          </a:p>
          <a:p>
            <a:endParaRPr lang="en-GB" sz="1600" dirty="0"/>
          </a:p>
          <a:p>
            <a:endParaRPr lang="en-GB" sz="1600" dirty="0"/>
          </a:p>
          <a:p>
            <a:endParaRPr lang="en-GB" sz="1600" dirty="0"/>
          </a:p>
          <a:p>
            <a:endParaRPr lang="en-GB" sz="1600" dirty="0"/>
          </a:p>
          <a:p>
            <a:endParaRPr lang="en-GB" sz="2900" u="sng" dirty="0"/>
          </a:p>
          <a:p>
            <a:r>
              <a:rPr lang="en-GB" sz="2900" u="sng" dirty="0"/>
              <a:t>Source Code: </a:t>
            </a:r>
            <a:r>
              <a:rPr lang="en-GB" sz="2900" dirty="0"/>
              <a:t>https://github.com/Rohitraghu11/Applied_Data_Science_Capstone/blob/5a659b29b2e2c6fd4ce6f338b6bccefc0da2fb03/SpaceX_Machine%20Learning%20Prediction_Part_5-%5BPart-8%5D.ipynb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BB03F9EE-B4D4-994F-9E46-23247473B0B4}"/>
              </a:ext>
            </a:extLst>
          </p:cNvPr>
          <p:cNvGraphicFramePr/>
          <p:nvPr>
            <p:extLst>
              <p:ext uri="{D42A27DB-BD31-4B8C-83A1-F6EECF244321}">
                <p14:modId xmlns:p14="http://schemas.microsoft.com/office/powerpoint/2010/main" val="89855840"/>
              </p:ext>
            </p:extLst>
          </p:nvPr>
        </p:nvGraphicFramePr>
        <p:xfrm>
          <a:off x="2171158" y="2478610"/>
          <a:ext cx="7181187" cy="1078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7CACB116-BBFB-E6F6-C1CB-379E18432C46}"/>
              </a:ext>
            </a:extLst>
          </p:cNvPr>
          <p:cNvPicPr>
            <a:picLocks noChangeAspect="1"/>
          </p:cNvPicPr>
          <p:nvPr/>
        </p:nvPicPr>
        <p:blipFill>
          <a:blip r:embed="rId8"/>
          <a:stretch>
            <a:fillRect/>
          </a:stretch>
        </p:blipFill>
        <p:spPr>
          <a:xfrm>
            <a:off x="4031681" y="3624305"/>
            <a:ext cx="3460140" cy="26950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556657"/>
            <a:ext cx="10444486" cy="446891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600" dirty="0">
                <a:solidFill>
                  <a:srgbClr val="0B49CB"/>
                </a:solidFill>
                <a:latin typeface="IBM Plex Mono" panose="020B0509050203000203" pitchFamily="49" charset="0"/>
              </a:rPr>
              <a:t>The first successful landing outcome happened in December 2015 five years after the first launch.</a:t>
            </a:r>
          </a:p>
          <a:p>
            <a:pPr lvl="1">
              <a:lnSpc>
                <a:spcPct val="100000"/>
              </a:lnSpc>
              <a:spcBef>
                <a:spcPts val="1400"/>
              </a:spcBef>
            </a:pPr>
            <a:r>
              <a:rPr lang="en-US" sz="1600" dirty="0">
                <a:solidFill>
                  <a:srgbClr val="0B49CB"/>
                </a:solidFill>
                <a:latin typeface="IBM Plex Mono" panose="020B0509050203000203" pitchFamily="49" charset="0"/>
              </a:rPr>
              <a:t>The success rate of SpaceX launches has increased over time.</a:t>
            </a:r>
          </a:p>
          <a:p>
            <a:pPr lvl="1">
              <a:lnSpc>
                <a:spcPct val="100000"/>
              </a:lnSpc>
              <a:spcBef>
                <a:spcPts val="1400"/>
              </a:spcBef>
            </a:pPr>
            <a:r>
              <a:rPr lang="en-US" sz="1600" dirty="0">
                <a:solidFill>
                  <a:srgbClr val="0B49CB"/>
                </a:solidFill>
                <a:latin typeface="IBM Plex Mono" panose="020B0509050203000203" pitchFamily="49" charset="0"/>
              </a:rPr>
              <a:t>Low weighted payloads perform better than high weighted payloads.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600" dirty="0">
                <a:solidFill>
                  <a:srgbClr val="0B49CB"/>
                </a:solidFill>
                <a:latin typeface="IBM Plex Mono" panose="020B0509050203000203" pitchFamily="49" charset="0"/>
              </a:rPr>
              <a:t>Location of launch appears to be a key contributing factor to the success of missions.</a:t>
            </a:r>
          </a:p>
          <a:p>
            <a:pPr lvl="1">
              <a:lnSpc>
                <a:spcPct val="100000"/>
              </a:lnSpc>
              <a:spcBef>
                <a:spcPts val="1400"/>
              </a:spcBef>
            </a:pPr>
            <a:r>
              <a:rPr lang="en-US" sz="1600" dirty="0">
                <a:solidFill>
                  <a:srgbClr val="0B49CB"/>
                </a:solidFill>
                <a:latin typeface="IBM Plex Mono" panose="020B0509050203000203" pitchFamily="49" charset="0"/>
              </a:rPr>
              <a:t>It was possible to identify that launch sites are in safe places far away from suburban areas like near the sea and they have good logistical infrastructure around it.</a:t>
            </a:r>
          </a:p>
          <a:p>
            <a:pPr lvl="1">
              <a:lnSpc>
                <a:spcPct val="100000"/>
              </a:lnSpc>
              <a:spcBef>
                <a:spcPts val="1400"/>
              </a:spcBef>
            </a:pPr>
            <a:r>
              <a:rPr lang="en-US" sz="1600" dirty="0">
                <a:solidFill>
                  <a:srgbClr val="0B49CB"/>
                </a:solidFill>
                <a:latin typeface="IBM Plex Mono" panose="020B0509050203000203" pitchFamily="49" charset="0"/>
              </a:rPr>
              <a:t>Most launches happen at the launch sites in the East coast.</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400" dirty="0">
                <a:solidFill>
                  <a:srgbClr val="0B49CB"/>
                </a:solidFill>
                <a:latin typeface="IBM Plex Mono" panose="020B0509050203000203" pitchFamily="49" charset="0"/>
              </a:rPr>
              <a:t>Decision tree model is the best in terms of prediction accuracy for this dataset.</a:t>
            </a:r>
          </a:p>
          <a:p>
            <a:pPr marL="0" indent="0">
              <a:lnSpc>
                <a:spcPct val="100000"/>
              </a:lnSpc>
              <a:spcBef>
                <a:spcPts val="1400"/>
              </a:spcBef>
              <a:buNone/>
            </a:pPr>
            <a:r>
              <a:rPr lang="en-US" sz="2200" dirty="0">
                <a:solidFill>
                  <a:schemeClr val="tx1">
                    <a:lumMod val="65000"/>
                    <a:lumOff val="35000"/>
                  </a:schemeClr>
                </a:solidFill>
                <a:latin typeface="Abadi" panose="020B0604020104020204" pitchFamily="34" charset="0"/>
              </a:rPr>
              <a:t>For more information refer to slides from 18 to 45.</a:t>
            </a:r>
            <a:endParaRPr lang="en-US" sz="2200" dirty="0">
              <a:solidFill>
                <a:schemeClr val="tx1">
                  <a:lumMod val="65000"/>
                  <a:lumOff val="35000"/>
                </a:schemeClr>
              </a:solidFill>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785257"/>
            <a:ext cx="10515600" cy="4240316"/>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According to the plot the best launch site nowadays is CCAF5 SLC 40 where most recent launches have been successful.</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took off from CCAF5 SLC 40 launch site.</a:t>
            </a:r>
          </a:p>
          <a:p>
            <a:pPr>
              <a:lnSpc>
                <a:spcPct val="100000"/>
              </a:lnSpc>
              <a:spcBef>
                <a:spcPts val="1400"/>
              </a:spcBef>
            </a:pPr>
            <a:r>
              <a:rPr lang="en-US" sz="2200" dirty="0">
                <a:solidFill>
                  <a:schemeClr val="accent3">
                    <a:lumMod val="25000"/>
                  </a:schemeClr>
                </a:solidFill>
                <a:latin typeface="Abadi" panose="020B0604020104020204" pitchFamily="34" charset="0"/>
              </a:rPr>
              <a:t>It is also seen that the general success rate has improved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5F4C417-3537-AE8B-F4F5-73E7FBFFC4DD}"/>
              </a:ext>
            </a:extLst>
          </p:cNvPr>
          <p:cNvPicPr>
            <a:picLocks noChangeAspect="1"/>
          </p:cNvPicPr>
          <p:nvPr/>
        </p:nvPicPr>
        <p:blipFill>
          <a:blip r:embed="rId3"/>
          <a:stretch>
            <a:fillRect/>
          </a:stretch>
        </p:blipFill>
        <p:spPr>
          <a:xfrm>
            <a:off x="222717" y="1296534"/>
            <a:ext cx="11746565" cy="249169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7800"/>
            <a:ext cx="10515600" cy="4433545"/>
          </a:xfrm>
          <a:prstGeom prst="rect">
            <a:avLst/>
          </a:prstGeom>
        </p:spPr>
        <p:txBody>
          <a:bodyPr>
            <a:normAutofit fontScale="850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VAFB SLC 4E launch site conducts launches with lower payloads. </a:t>
            </a:r>
          </a:p>
          <a:p>
            <a:pPr>
              <a:lnSpc>
                <a:spcPct val="100000"/>
              </a:lnSpc>
              <a:spcBef>
                <a:spcPts val="1400"/>
              </a:spcBef>
            </a:pPr>
            <a:r>
              <a:rPr lang="en-US" sz="2200" dirty="0">
                <a:solidFill>
                  <a:schemeClr val="accent3">
                    <a:lumMod val="25000"/>
                  </a:schemeClr>
                </a:solidFill>
                <a:latin typeface="Abadi" panose="020B0604020104020204" pitchFamily="34" charset="0"/>
              </a:rPr>
              <a:t>CCAF5 SLC 40 hosts a higher number of landings involving higher and lower payloads.</a:t>
            </a:r>
          </a:p>
          <a:p>
            <a:pPr>
              <a:lnSpc>
                <a:spcPct val="100000"/>
              </a:lnSpc>
              <a:spcBef>
                <a:spcPts val="1400"/>
              </a:spcBef>
            </a:pPr>
            <a:r>
              <a:rPr lang="en-US" sz="2200" dirty="0">
                <a:solidFill>
                  <a:schemeClr val="accent3">
                    <a:lumMod val="25000"/>
                  </a:schemeClr>
                </a:solidFill>
                <a:latin typeface="Abadi" panose="020B0604020104020204" pitchFamily="34" charset="0"/>
              </a:rPr>
              <a:t>Most payloads over 9000 kg have achieved successful outcomes.</a:t>
            </a:r>
          </a:p>
          <a:p>
            <a:pPr>
              <a:lnSpc>
                <a:spcPct val="100000"/>
              </a:lnSpc>
              <a:spcBef>
                <a:spcPts val="1400"/>
              </a:spcBef>
            </a:pPr>
            <a:r>
              <a:rPr lang="en-US" sz="2200" dirty="0">
                <a:solidFill>
                  <a:schemeClr val="accent3">
                    <a:lumMod val="25000"/>
                  </a:schemeClr>
                </a:solidFill>
                <a:latin typeface="Abadi" panose="020B0604020104020204" pitchFamily="34" charset="0"/>
              </a:rPr>
              <a:t>Payloads over 12000 kg seems to be possible only on CCAF5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E137CFE-3E30-1C09-3217-376015E974FB}"/>
              </a:ext>
            </a:extLst>
          </p:cNvPr>
          <p:cNvPicPr>
            <a:picLocks noChangeAspect="1"/>
          </p:cNvPicPr>
          <p:nvPr/>
        </p:nvPicPr>
        <p:blipFill>
          <a:blip r:embed="rId3"/>
          <a:stretch>
            <a:fillRect/>
          </a:stretch>
        </p:blipFill>
        <p:spPr>
          <a:xfrm>
            <a:off x="203582" y="1303572"/>
            <a:ext cx="11784835" cy="248481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2970366"/>
            <a:ext cx="5641615" cy="1576183"/>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orbits achieved the highest success rate at 100%.</a:t>
            </a:r>
          </a:p>
          <a:p>
            <a:pPr>
              <a:lnSpc>
                <a:spcPct val="100000"/>
              </a:lnSpc>
              <a:spcBef>
                <a:spcPts val="1400"/>
              </a:spcBef>
            </a:pPr>
            <a:r>
              <a:rPr lang="en-US" sz="2200" dirty="0">
                <a:solidFill>
                  <a:schemeClr val="accent3">
                    <a:lumMod val="25000"/>
                  </a:schemeClr>
                </a:solidFill>
                <a:latin typeface="Abadi" panose="020B0604020104020204" pitchFamily="34" charset="0"/>
              </a:rPr>
              <a:t>These are followed by VLEO with a success rate &gt;80% and LEO with a success rate &gt;70%.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AF0E02A-BB78-6BF8-9C22-EB1D1B9FB779}"/>
              </a:ext>
            </a:extLst>
          </p:cNvPr>
          <p:cNvPicPr>
            <a:picLocks noChangeAspect="1"/>
          </p:cNvPicPr>
          <p:nvPr/>
        </p:nvPicPr>
        <p:blipFill>
          <a:blip r:embed="rId3"/>
          <a:stretch>
            <a:fillRect/>
          </a:stretch>
        </p:blipFill>
        <p:spPr>
          <a:xfrm>
            <a:off x="6542314" y="1491343"/>
            <a:ext cx="4784971" cy="453423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50327"/>
            <a:ext cx="10515600" cy="4775245"/>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recent years there has been a transition towards launching missions into Very Low Earth Orbits (VLEO) with a significantly high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While the GTO orbit experiences a low success rate, there appears to be no discernible relationship between the flight number and rate of success in this orbit.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has improved over time for all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3A871E6-3B67-BAEB-2321-8FCF4B83EE50}"/>
              </a:ext>
            </a:extLst>
          </p:cNvPr>
          <p:cNvPicPr>
            <a:picLocks noChangeAspect="1"/>
          </p:cNvPicPr>
          <p:nvPr/>
        </p:nvPicPr>
        <p:blipFill>
          <a:blip r:embed="rId3"/>
          <a:stretch>
            <a:fillRect/>
          </a:stretch>
        </p:blipFill>
        <p:spPr>
          <a:xfrm>
            <a:off x="341335" y="1403685"/>
            <a:ext cx="11509330" cy="227568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0457"/>
            <a:ext cx="10515600" cy="4388531"/>
          </a:xfrm>
          <a:prstGeom prst="rect">
            <a:avLst/>
          </a:prstGeom>
        </p:spPr>
        <p:txBody>
          <a:bodyPr>
            <a:normAutofit fontScale="925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heavy payloads the rate of success is higher for VLO and ISS orbits.</a:t>
            </a:r>
          </a:p>
          <a:p>
            <a:pPr>
              <a:lnSpc>
                <a:spcPct val="100000"/>
              </a:lnSpc>
              <a:spcBef>
                <a:spcPts val="1400"/>
              </a:spcBef>
            </a:pPr>
            <a:r>
              <a:rPr lang="en-US" sz="2200" dirty="0">
                <a:solidFill>
                  <a:schemeClr val="accent3">
                    <a:lumMod val="25000"/>
                  </a:schemeClr>
                </a:solidFill>
                <a:latin typeface="Abadi" panose="020B0604020104020204" pitchFamily="34" charset="0"/>
              </a:rPr>
              <a:t>In the case of GTO there is no apparent relationship between payload and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ISS orbit has the widest range of payload and a good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There are a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85DE781-942A-9D0D-D0D8-FBF728D28536}"/>
              </a:ext>
            </a:extLst>
          </p:cNvPr>
          <p:cNvPicPr>
            <a:picLocks noChangeAspect="1"/>
          </p:cNvPicPr>
          <p:nvPr/>
        </p:nvPicPr>
        <p:blipFill>
          <a:blip r:embed="rId3"/>
          <a:stretch>
            <a:fillRect/>
          </a:stretch>
        </p:blipFill>
        <p:spPr>
          <a:xfrm>
            <a:off x="333767" y="1480457"/>
            <a:ext cx="11524465" cy="235131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69571"/>
            <a:ext cx="5957360" cy="441177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rate of success has seen a notable rise since 2013 and continued to rise until 2020, possibly attributed to technological advancements.</a:t>
            </a:r>
          </a:p>
          <a:p>
            <a:pPr>
              <a:lnSpc>
                <a:spcPct val="100000"/>
              </a:lnSpc>
              <a:spcBef>
                <a:spcPts val="1400"/>
              </a:spcBef>
            </a:pPr>
            <a:r>
              <a:rPr lang="en-US" sz="2000" dirty="0">
                <a:solidFill>
                  <a:schemeClr val="accent3">
                    <a:lumMod val="25000"/>
                  </a:schemeClr>
                </a:solidFill>
                <a:latin typeface="Abadi" panose="020B0604020104020204" pitchFamily="34" charset="0"/>
              </a:rPr>
              <a:t>The first three years (2010 - 2013) seem to have a phase focused on adjustment, fine tuning and technological enhancement.</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F05650D-B749-0FBA-CBC3-96764D256FA5}"/>
              </a:ext>
            </a:extLst>
          </p:cNvPr>
          <p:cNvPicPr>
            <a:picLocks noChangeAspect="1"/>
          </p:cNvPicPr>
          <p:nvPr/>
        </p:nvPicPr>
        <p:blipFill>
          <a:blip r:embed="rId3"/>
          <a:stretch>
            <a:fillRect/>
          </a:stretch>
        </p:blipFill>
        <p:spPr>
          <a:xfrm>
            <a:off x="6727371" y="1732871"/>
            <a:ext cx="4558240" cy="33668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9563"/>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four launch sites in the mission are as follows: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associated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obtained by selecting the unique occurrences of ‘Launch_Site’ values from the data 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B7ABE17C-1437-E89C-5AC5-3202EEF0BC97}"/>
              </a:ext>
            </a:extLst>
          </p:cNvPr>
          <p:cNvGraphicFramePr>
            <a:graphicFrameLocks noGrp="1"/>
          </p:cNvGraphicFramePr>
          <p:nvPr>
            <p:extLst>
              <p:ext uri="{D42A27DB-BD31-4B8C-83A1-F6EECF244321}">
                <p14:modId xmlns:p14="http://schemas.microsoft.com/office/powerpoint/2010/main" val="2441799356"/>
              </p:ext>
            </p:extLst>
          </p:nvPr>
        </p:nvGraphicFramePr>
        <p:xfrm>
          <a:off x="1912257" y="1801872"/>
          <a:ext cx="1745343" cy="2225840"/>
        </p:xfrm>
        <a:graphic>
          <a:graphicData uri="http://schemas.openxmlformats.org/drawingml/2006/table">
            <a:tbl>
              <a:tblPr firstRow="1" bandRow="1">
                <a:tableStyleId>{5C22544A-7EE6-4342-B048-85BDC9FD1C3A}</a:tableStyleId>
              </a:tblPr>
              <a:tblGrid>
                <a:gridCol w="1745343">
                  <a:extLst>
                    <a:ext uri="{9D8B030D-6E8A-4147-A177-3AD203B41FA5}">
                      <a16:colId xmlns:a16="http://schemas.microsoft.com/office/drawing/2014/main" val="2458402783"/>
                    </a:ext>
                  </a:extLst>
                </a:gridCol>
              </a:tblGrid>
              <a:tr h="445168">
                <a:tc>
                  <a:txBody>
                    <a:bodyPr/>
                    <a:lstStyle/>
                    <a:p>
                      <a:pPr algn="ctr" fontAlgn="ctr"/>
                      <a:r>
                        <a:rPr lang="en-US" b="1" dirty="0">
                          <a:effectLst/>
                        </a:rPr>
                        <a:t>Launch_Site</a:t>
                      </a:r>
                    </a:p>
                  </a:txBody>
                  <a:tcPr anchor="ctr"/>
                </a:tc>
                <a:extLst>
                  <a:ext uri="{0D108BD9-81ED-4DB2-BD59-A6C34878D82A}">
                    <a16:rowId xmlns:a16="http://schemas.microsoft.com/office/drawing/2014/main" val="2967130978"/>
                  </a:ext>
                </a:extLst>
              </a:tr>
              <a:tr h="445168">
                <a:tc>
                  <a:txBody>
                    <a:bodyPr/>
                    <a:lstStyle/>
                    <a:p>
                      <a:pPr algn="ctr" fontAlgn="ctr"/>
                      <a:r>
                        <a:rPr lang="en-US" dirty="0">
                          <a:effectLst/>
                        </a:rPr>
                        <a:t>CCAFS LC-40</a:t>
                      </a:r>
                    </a:p>
                  </a:txBody>
                  <a:tcPr anchor="ctr"/>
                </a:tc>
                <a:extLst>
                  <a:ext uri="{0D108BD9-81ED-4DB2-BD59-A6C34878D82A}">
                    <a16:rowId xmlns:a16="http://schemas.microsoft.com/office/drawing/2014/main" val="63274091"/>
                  </a:ext>
                </a:extLst>
              </a:tr>
              <a:tr h="445168">
                <a:tc>
                  <a:txBody>
                    <a:bodyPr/>
                    <a:lstStyle/>
                    <a:p>
                      <a:pPr algn="ctr" fontAlgn="ctr"/>
                      <a:r>
                        <a:rPr lang="en-US" dirty="0">
                          <a:effectLst/>
                        </a:rPr>
                        <a:t>VAFB SLC-4E</a:t>
                      </a:r>
                    </a:p>
                  </a:txBody>
                  <a:tcPr anchor="ctr"/>
                </a:tc>
                <a:extLst>
                  <a:ext uri="{0D108BD9-81ED-4DB2-BD59-A6C34878D82A}">
                    <a16:rowId xmlns:a16="http://schemas.microsoft.com/office/drawing/2014/main" val="1481185226"/>
                  </a:ext>
                </a:extLst>
              </a:tr>
              <a:tr h="445168">
                <a:tc>
                  <a:txBody>
                    <a:bodyPr/>
                    <a:lstStyle/>
                    <a:p>
                      <a:pPr algn="ctr" fontAlgn="ctr"/>
                      <a:r>
                        <a:rPr lang="en-US" dirty="0">
                          <a:effectLst/>
                        </a:rPr>
                        <a:t>KSC LC-39A</a:t>
                      </a:r>
                    </a:p>
                  </a:txBody>
                  <a:tcPr anchor="ctr"/>
                </a:tc>
                <a:extLst>
                  <a:ext uri="{0D108BD9-81ED-4DB2-BD59-A6C34878D82A}">
                    <a16:rowId xmlns:a16="http://schemas.microsoft.com/office/drawing/2014/main" val="398137507"/>
                  </a:ext>
                </a:extLst>
              </a:tr>
              <a:tr h="445168">
                <a:tc>
                  <a:txBody>
                    <a:bodyPr/>
                    <a:lstStyle/>
                    <a:p>
                      <a:pPr algn="ctr" fontAlgn="ctr"/>
                      <a:r>
                        <a:rPr lang="en-US" dirty="0">
                          <a:effectLst/>
                        </a:rPr>
                        <a:t>CCAFS SLC-40</a:t>
                      </a:r>
                    </a:p>
                  </a:txBody>
                  <a:tcPr anchor="ctr"/>
                </a:tc>
                <a:extLst>
                  <a:ext uri="{0D108BD9-81ED-4DB2-BD59-A6C34878D82A}">
                    <a16:rowId xmlns:a16="http://schemas.microsoft.com/office/drawing/2014/main" val="3956047067"/>
                  </a:ext>
                </a:extLst>
              </a:tr>
            </a:tbl>
          </a:graphicData>
        </a:graphic>
      </p:graphicFrame>
      <p:pic>
        <p:nvPicPr>
          <p:cNvPr id="7" name="Picture 6">
            <a:extLst>
              <a:ext uri="{FF2B5EF4-FFF2-40B4-BE49-F238E27FC236}">
                <a16:creationId xmlns:a16="http://schemas.microsoft.com/office/drawing/2014/main" id="{BD8A52E6-0670-7AA9-D347-9BE05A41918B}"/>
              </a:ext>
            </a:extLst>
          </p:cNvPr>
          <p:cNvPicPr>
            <a:picLocks noChangeAspect="1"/>
          </p:cNvPicPr>
          <p:nvPr/>
        </p:nvPicPr>
        <p:blipFill>
          <a:blip r:embed="rId3"/>
          <a:stretch>
            <a:fillRect/>
          </a:stretch>
        </p:blipFill>
        <p:spPr>
          <a:xfrm>
            <a:off x="959668" y="4430021"/>
            <a:ext cx="4525006" cy="49536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1343"/>
            <a:ext cx="10910361" cy="453423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Five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associated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we can see five records of launch site names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8" name="Table 7">
            <a:extLst>
              <a:ext uri="{FF2B5EF4-FFF2-40B4-BE49-F238E27FC236}">
                <a16:creationId xmlns:a16="http://schemas.microsoft.com/office/drawing/2014/main" id="{65B0DA5D-FD9B-58E6-DD38-797C3CA599F9}"/>
              </a:ext>
            </a:extLst>
          </p:cNvPr>
          <p:cNvGraphicFramePr>
            <a:graphicFrameLocks noGrp="1"/>
          </p:cNvGraphicFramePr>
          <p:nvPr>
            <p:extLst>
              <p:ext uri="{D42A27DB-BD31-4B8C-83A1-F6EECF244321}">
                <p14:modId xmlns:p14="http://schemas.microsoft.com/office/powerpoint/2010/main" val="1199094049"/>
              </p:ext>
            </p:extLst>
          </p:nvPr>
        </p:nvGraphicFramePr>
        <p:xfrm>
          <a:off x="669696" y="1878083"/>
          <a:ext cx="11110988" cy="2736680"/>
        </p:xfrm>
        <a:graphic>
          <a:graphicData uri="http://schemas.openxmlformats.org/drawingml/2006/table">
            <a:tbl>
              <a:tblPr firstRow="1" bandRow="1">
                <a:tableStyleId>{5C22544A-7EE6-4342-B048-85BDC9FD1C3A}</a:tableStyleId>
              </a:tblPr>
              <a:tblGrid>
                <a:gridCol w="857835">
                  <a:extLst>
                    <a:ext uri="{9D8B030D-6E8A-4147-A177-3AD203B41FA5}">
                      <a16:colId xmlns:a16="http://schemas.microsoft.com/office/drawing/2014/main" val="2878293718"/>
                    </a:ext>
                  </a:extLst>
                </a:gridCol>
                <a:gridCol w="926300">
                  <a:extLst>
                    <a:ext uri="{9D8B030D-6E8A-4147-A177-3AD203B41FA5}">
                      <a16:colId xmlns:a16="http://schemas.microsoft.com/office/drawing/2014/main" val="1312366820"/>
                    </a:ext>
                  </a:extLst>
                </a:gridCol>
                <a:gridCol w="1296806">
                  <a:extLst>
                    <a:ext uri="{9D8B030D-6E8A-4147-A177-3AD203B41FA5}">
                      <a16:colId xmlns:a16="http://schemas.microsoft.com/office/drawing/2014/main" val="415435961"/>
                    </a:ext>
                  </a:extLst>
                </a:gridCol>
                <a:gridCol w="941167">
                  <a:extLst>
                    <a:ext uri="{9D8B030D-6E8A-4147-A177-3AD203B41FA5}">
                      <a16:colId xmlns:a16="http://schemas.microsoft.com/office/drawing/2014/main" val="2996963750"/>
                    </a:ext>
                  </a:extLst>
                </a:gridCol>
                <a:gridCol w="1722748">
                  <a:extLst>
                    <a:ext uri="{9D8B030D-6E8A-4147-A177-3AD203B41FA5}">
                      <a16:colId xmlns:a16="http://schemas.microsoft.com/office/drawing/2014/main" val="3277034237"/>
                    </a:ext>
                  </a:extLst>
                </a:gridCol>
                <a:gridCol w="1490592">
                  <a:extLst>
                    <a:ext uri="{9D8B030D-6E8A-4147-A177-3AD203B41FA5}">
                      <a16:colId xmlns:a16="http://schemas.microsoft.com/office/drawing/2014/main" val="3720498737"/>
                    </a:ext>
                  </a:extLst>
                </a:gridCol>
                <a:gridCol w="603608">
                  <a:extLst>
                    <a:ext uri="{9D8B030D-6E8A-4147-A177-3AD203B41FA5}">
                      <a16:colId xmlns:a16="http://schemas.microsoft.com/office/drawing/2014/main" val="51977309"/>
                    </a:ext>
                  </a:extLst>
                </a:gridCol>
                <a:gridCol w="928093">
                  <a:extLst>
                    <a:ext uri="{9D8B030D-6E8A-4147-A177-3AD203B41FA5}">
                      <a16:colId xmlns:a16="http://schemas.microsoft.com/office/drawing/2014/main" val="4087496901"/>
                    </a:ext>
                  </a:extLst>
                </a:gridCol>
                <a:gridCol w="1183306">
                  <a:extLst>
                    <a:ext uri="{9D8B030D-6E8A-4147-A177-3AD203B41FA5}">
                      <a16:colId xmlns:a16="http://schemas.microsoft.com/office/drawing/2014/main" val="429101611"/>
                    </a:ext>
                  </a:extLst>
                </a:gridCol>
                <a:gridCol w="1160533">
                  <a:extLst>
                    <a:ext uri="{9D8B030D-6E8A-4147-A177-3AD203B41FA5}">
                      <a16:colId xmlns:a16="http://schemas.microsoft.com/office/drawing/2014/main" val="1809163915"/>
                    </a:ext>
                  </a:extLst>
                </a:gridCol>
              </a:tblGrid>
              <a:tr h="346275">
                <a:tc>
                  <a:txBody>
                    <a:bodyPr/>
                    <a:lstStyle/>
                    <a:p>
                      <a:pPr algn="l" fontAlgn="ctr"/>
                      <a:r>
                        <a:rPr lang="en-US" sz="1000" b="1" dirty="0">
                          <a:effectLst/>
                        </a:rPr>
                        <a:t>Date</a:t>
                      </a:r>
                    </a:p>
                  </a:txBody>
                  <a:tcPr anchor="ctr"/>
                </a:tc>
                <a:tc>
                  <a:txBody>
                    <a:bodyPr/>
                    <a:lstStyle/>
                    <a:p>
                      <a:pPr algn="l" fontAlgn="ctr"/>
                      <a:r>
                        <a:rPr lang="en-US" sz="1000" b="1" dirty="0">
                          <a:effectLst/>
                        </a:rPr>
                        <a:t>Time (UTC)</a:t>
                      </a:r>
                    </a:p>
                  </a:txBody>
                  <a:tcPr anchor="ctr"/>
                </a:tc>
                <a:tc>
                  <a:txBody>
                    <a:bodyPr/>
                    <a:lstStyle/>
                    <a:p>
                      <a:pPr algn="l" fontAlgn="ctr"/>
                      <a:r>
                        <a:rPr lang="en-US" sz="1000" b="1" dirty="0">
                          <a:effectLst/>
                        </a:rPr>
                        <a:t>Booster_Version</a:t>
                      </a:r>
                    </a:p>
                  </a:txBody>
                  <a:tcPr anchor="ctr"/>
                </a:tc>
                <a:tc>
                  <a:txBody>
                    <a:bodyPr/>
                    <a:lstStyle/>
                    <a:p>
                      <a:pPr algn="l" fontAlgn="ctr"/>
                      <a:r>
                        <a:rPr lang="en-US" sz="1000" b="1">
                          <a:effectLst/>
                        </a:rPr>
                        <a:t>Launch_Site</a:t>
                      </a:r>
                    </a:p>
                  </a:txBody>
                  <a:tcPr anchor="ctr"/>
                </a:tc>
                <a:tc>
                  <a:txBody>
                    <a:bodyPr/>
                    <a:lstStyle/>
                    <a:p>
                      <a:pPr algn="l" fontAlgn="ctr"/>
                      <a:r>
                        <a:rPr lang="en-US" sz="1000" b="1" dirty="0">
                          <a:effectLst/>
                        </a:rPr>
                        <a:t>Payload</a:t>
                      </a:r>
                    </a:p>
                  </a:txBody>
                  <a:tcPr anchor="ctr"/>
                </a:tc>
                <a:tc>
                  <a:txBody>
                    <a:bodyPr/>
                    <a:lstStyle/>
                    <a:p>
                      <a:pPr algn="l" fontAlgn="ctr"/>
                      <a:r>
                        <a:rPr lang="en-US" sz="1000" b="1" dirty="0">
                          <a:effectLst/>
                        </a:rPr>
                        <a:t>PAYLOAD_MASS__KG_</a:t>
                      </a:r>
                    </a:p>
                  </a:txBody>
                  <a:tcPr anchor="ctr"/>
                </a:tc>
                <a:tc>
                  <a:txBody>
                    <a:bodyPr/>
                    <a:lstStyle/>
                    <a:p>
                      <a:pPr algn="l" fontAlgn="ctr"/>
                      <a:r>
                        <a:rPr lang="en-US" sz="1000" b="1">
                          <a:effectLst/>
                        </a:rPr>
                        <a:t>Orbit</a:t>
                      </a:r>
                    </a:p>
                  </a:txBody>
                  <a:tcPr anchor="ctr"/>
                </a:tc>
                <a:tc>
                  <a:txBody>
                    <a:bodyPr/>
                    <a:lstStyle/>
                    <a:p>
                      <a:pPr algn="l" fontAlgn="ctr"/>
                      <a:r>
                        <a:rPr lang="en-US" sz="1000" b="1" dirty="0">
                          <a:effectLst/>
                        </a:rPr>
                        <a:t>Customer</a:t>
                      </a:r>
                    </a:p>
                  </a:txBody>
                  <a:tcPr anchor="ctr"/>
                </a:tc>
                <a:tc>
                  <a:txBody>
                    <a:bodyPr/>
                    <a:lstStyle/>
                    <a:p>
                      <a:pPr algn="l" fontAlgn="ctr"/>
                      <a:r>
                        <a:rPr lang="en-US" sz="1000" b="1" dirty="0" err="1">
                          <a:effectLst/>
                        </a:rPr>
                        <a:t>Mission_Outcome</a:t>
                      </a:r>
                      <a:endParaRPr lang="en-US" sz="1000" b="1" dirty="0">
                        <a:effectLst/>
                      </a:endParaRPr>
                    </a:p>
                  </a:txBody>
                  <a:tcPr anchor="ctr"/>
                </a:tc>
                <a:tc>
                  <a:txBody>
                    <a:bodyPr/>
                    <a:lstStyle/>
                    <a:p>
                      <a:pPr algn="l" fontAlgn="ctr"/>
                      <a:r>
                        <a:rPr lang="en-US" sz="1000" b="1">
                          <a:effectLst/>
                        </a:rPr>
                        <a:t>Landing_Outcome</a:t>
                      </a:r>
                    </a:p>
                  </a:txBody>
                  <a:tcPr anchor="ctr"/>
                </a:tc>
                <a:extLst>
                  <a:ext uri="{0D108BD9-81ED-4DB2-BD59-A6C34878D82A}">
                    <a16:rowId xmlns:a16="http://schemas.microsoft.com/office/drawing/2014/main" val="2826835237"/>
                  </a:ext>
                </a:extLst>
              </a:tr>
              <a:tr h="443318">
                <a:tc>
                  <a:txBody>
                    <a:bodyPr/>
                    <a:lstStyle/>
                    <a:p>
                      <a:pPr algn="l" fontAlgn="ctr"/>
                      <a:r>
                        <a:rPr lang="en-US" sz="1000">
                          <a:effectLst/>
                        </a:rPr>
                        <a:t>2010-06-04</a:t>
                      </a:r>
                    </a:p>
                  </a:txBody>
                  <a:tcPr anchor="ctr"/>
                </a:tc>
                <a:tc>
                  <a:txBody>
                    <a:bodyPr/>
                    <a:lstStyle/>
                    <a:p>
                      <a:pPr algn="l" fontAlgn="ctr"/>
                      <a:r>
                        <a:rPr lang="en-US" sz="1000" dirty="0">
                          <a:effectLst/>
                        </a:rPr>
                        <a:t>18:45:00</a:t>
                      </a:r>
                    </a:p>
                  </a:txBody>
                  <a:tcPr anchor="ctr"/>
                </a:tc>
                <a:tc>
                  <a:txBody>
                    <a:bodyPr/>
                    <a:lstStyle/>
                    <a:p>
                      <a:pPr algn="l" fontAlgn="ctr"/>
                      <a:r>
                        <a:rPr lang="en-US" sz="1000" dirty="0">
                          <a:effectLst/>
                        </a:rPr>
                        <a:t>F9 v1.0 B0003</a:t>
                      </a:r>
                    </a:p>
                  </a:txBody>
                  <a:tcPr anchor="ctr"/>
                </a:tc>
                <a:tc>
                  <a:txBody>
                    <a:bodyPr/>
                    <a:lstStyle/>
                    <a:p>
                      <a:pPr algn="l" fontAlgn="ctr"/>
                      <a:r>
                        <a:rPr lang="en-US" sz="1000" dirty="0">
                          <a:effectLst/>
                        </a:rPr>
                        <a:t>CCAFS LC-40</a:t>
                      </a:r>
                    </a:p>
                  </a:txBody>
                  <a:tcPr anchor="ctr"/>
                </a:tc>
                <a:tc>
                  <a:txBody>
                    <a:bodyPr/>
                    <a:lstStyle/>
                    <a:p>
                      <a:pPr algn="l" fontAlgn="ctr"/>
                      <a:r>
                        <a:rPr lang="en-US" sz="1000" dirty="0">
                          <a:effectLst/>
                        </a:rPr>
                        <a:t>Dragon Spacecraft Qualification Unit</a:t>
                      </a:r>
                    </a:p>
                  </a:txBody>
                  <a:tcPr anchor="ctr"/>
                </a:tc>
                <a:tc>
                  <a:txBody>
                    <a:bodyPr/>
                    <a:lstStyle/>
                    <a:p>
                      <a:pPr algn="l" fontAlgn="ctr"/>
                      <a:r>
                        <a:rPr lang="en-US" sz="1000">
                          <a:effectLst/>
                        </a:rPr>
                        <a:t>0</a:t>
                      </a:r>
                    </a:p>
                  </a:txBody>
                  <a:tcPr anchor="ctr"/>
                </a:tc>
                <a:tc>
                  <a:txBody>
                    <a:bodyPr/>
                    <a:lstStyle/>
                    <a:p>
                      <a:pPr algn="l" fontAlgn="ctr"/>
                      <a:r>
                        <a:rPr lang="en-US" sz="1000">
                          <a:effectLst/>
                        </a:rPr>
                        <a:t>LEO</a:t>
                      </a:r>
                    </a:p>
                  </a:txBody>
                  <a:tcPr anchor="ctr"/>
                </a:tc>
                <a:tc>
                  <a:txBody>
                    <a:bodyPr/>
                    <a:lstStyle/>
                    <a:p>
                      <a:pPr algn="l" fontAlgn="ctr"/>
                      <a:r>
                        <a:rPr lang="en-US" sz="1000">
                          <a:effectLst/>
                        </a:rPr>
                        <a:t>SpaceX</a:t>
                      </a:r>
                    </a:p>
                  </a:txBody>
                  <a:tcPr anchor="ctr"/>
                </a:tc>
                <a:tc>
                  <a:txBody>
                    <a:bodyPr/>
                    <a:lstStyle/>
                    <a:p>
                      <a:pPr algn="l" fontAlgn="ctr"/>
                      <a:r>
                        <a:rPr lang="en-US" sz="1000">
                          <a:effectLst/>
                        </a:rPr>
                        <a:t>Success</a:t>
                      </a:r>
                    </a:p>
                  </a:txBody>
                  <a:tcPr anchor="ctr"/>
                </a:tc>
                <a:tc>
                  <a:txBody>
                    <a:bodyPr/>
                    <a:lstStyle/>
                    <a:p>
                      <a:pPr algn="l" fontAlgn="ctr"/>
                      <a:r>
                        <a:rPr lang="en-US" sz="1000">
                          <a:effectLst/>
                        </a:rPr>
                        <a:t>Failure (parachute)</a:t>
                      </a:r>
                    </a:p>
                  </a:txBody>
                  <a:tcPr anchor="ctr"/>
                </a:tc>
                <a:extLst>
                  <a:ext uri="{0D108BD9-81ED-4DB2-BD59-A6C34878D82A}">
                    <a16:rowId xmlns:a16="http://schemas.microsoft.com/office/drawing/2014/main" val="2012004604"/>
                  </a:ext>
                </a:extLst>
              </a:tr>
              <a:tr h="758367">
                <a:tc>
                  <a:txBody>
                    <a:bodyPr/>
                    <a:lstStyle/>
                    <a:p>
                      <a:pPr algn="l" fontAlgn="ctr"/>
                      <a:r>
                        <a:rPr lang="en-US" sz="1000">
                          <a:effectLst/>
                        </a:rPr>
                        <a:t>2010-12-08</a:t>
                      </a:r>
                    </a:p>
                  </a:txBody>
                  <a:tcPr anchor="ctr"/>
                </a:tc>
                <a:tc>
                  <a:txBody>
                    <a:bodyPr/>
                    <a:lstStyle/>
                    <a:p>
                      <a:pPr algn="l" fontAlgn="ctr"/>
                      <a:r>
                        <a:rPr lang="en-US" sz="1000">
                          <a:effectLst/>
                        </a:rPr>
                        <a:t>15:43:00</a:t>
                      </a:r>
                    </a:p>
                  </a:txBody>
                  <a:tcPr anchor="ctr"/>
                </a:tc>
                <a:tc>
                  <a:txBody>
                    <a:bodyPr/>
                    <a:lstStyle/>
                    <a:p>
                      <a:pPr algn="l" fontAlgn="ctr"/>
                      <a:r>
                        <a:rPr lang="en-US" sz="1000">
                          <a:effectLst/>
                        </a:rPr>
                        <a:t>F9 v1.0 B0004</a:t>
                      </a:r>
                    </a:p>
                  </a:txBody>
                  <a:tcPr anchor="ctr"/>
                </a:tc>
                <a:tc>
                  <a:txBody>
                    <a:bodyPr/>
                    <a:lstStyle/>
                    <a:p>
                      <a:pPr algn="l" fontAlgn="ctr"/>
                      <a:r>
                        <a:rPr lang="en-US" sz="1000" dirty="0">
                          <a:effectLst/>
                        </a:rPr>
                        <a:t>CCAFS LC-40</a:t>
                      </a:r>
                    </a:p>
                  </a:txBody>
                  <a:tcPr anchor="ctr"/>
                </a:tc>
                <a:tc>
                  <a:txBody>
                    <a:bodyPr/>
                    <a:lstStyle/>
                    <a:p>
                      <a:pPr algn="l" fontAlgn="ctr"/>
                      <a:r>
                        <a:rPr lang="en-GB" sz="1000" dirty="0">
                          <a:effectLst/>
                        </a:rPr>
                        <a:t>Dragon demo flight C1, two CubeSats, barrel of Brouere cheese</a:t>
                      </a:r>
                    </a:p>
                  </a:txBody>
                  <a:tcPr anchor="ctr"/>
                </a:tc>
                <a:tc>
                  <a:txBody>
                    <a:bodyPr/>
                    <a:lstStyle/>
                    <a:p>
                      <a:pPr algn="l" fontAlgn="ctr"/>
                      <a:r>
                        <a:rPr lang="en-US" sz="1000" dirty="0">
                          <a:effectLst/>
                        </a:rPr>
                        <a:t>0</a:t>
                      </a:r>
                    </a:p>
                  </a:txBody>
                  <a:tcPr anchor="ctr"/>
                </a:tc>
                <a:tc>
                  <a:txBody>
                    <a:bodyPr/>
                    <a:lstStyle/>
                    <a:p>
                      <a:pPr algn="l" fontAlgn="ctr"/>
                      <a:r>
                        <a:rPr lang="en-US" sz="1000" dirty="0">
                          <a:effectLst/>
                        </a:rPr>
                        <a:t>LEO (ISS)</a:t>
                      </a:r>
                    </a:p>
                  </a:txBody>
                  <a:tcPr anchor="ctr"/>
                </a:tc>
                <a:tc>
                  <a:txBody>
                    <a:bodyPr/>
                    <a:lstStyle/>
                    <a:p>
                      <a:pPr algn="l" fontAlgn="ctr"/>
                      <a:r>
                        <a:rPr lang="en-US" sz="1000" dirty="0">
                          <a:effectLst/>
                        </a:rPr>
                        <a:t>NASA (COTS) NRO</a:t>
                      </a:r>
                    </a:p>
                  </a:txBody>
                  <a:tcPr anchor="ctr"/>
                </a:tc>
                <a:tc>
                  <a:txBody>
                    <a:bodyPr/>
                    <a:lstStyle/>
                    <a:p>
                      <a:pPr algn="l" fontAlgn="ctr"/>
                      <a:r>
                        <a:rPr lang="en-US" sz="1000">
                          <a:effectLst/>
                        </a:rPr>
                        <a:t>Success</a:t>
                      </a:r>
                    </a:p>
                  </a:txBody>
                  <a:tcPr anchor="ctr"/>
                </a:tc>
                <a:tc>
                  <a:txBody>
                    <a:bodyPr/>
                    <a:lstStyle/>
                    <a:p>
                      <a:pPr algn="l" fontAlgn="ctr"/>
                      <a:r>
                        <a:rPr lang="en-US" sz="1000">
                          <a:effectLst/>
                        </a:rPr>
                        <a:t>Failure (parachute)</a:t>
                      </a:r>
                    </a:p>
                  </a:txBody>
                  <a:tcPr anchor="ctr"/>
                </a:tc>
                <a:extLst>
                  <a:ext uri="{0D108BD9-81ED-4DB2-BD59-A6C34878D82A}">
                    <a16:rowId xmlns:a16="http://schemas.microsoft.com/office/drawing/2014/main" val="1118556954"/>
                  </a:ext>
                </a:extLst>
              </a:tr>
              <a:tr h="346275">
                <a:tc>
                  <a:txBody>
                    <a:bodyPr/>
                    <a:lstStyle/>
                    <a:p>
                      <a:pPr algn="l" fontAlgn="ctr"/>
                      <a:r>
                        <a:rPr lang="en-US" sz="1000">
                          <a:effectLst/>
                        </a:rPr>
                        <a:t>2012-05-22</a:t>
                      </a:r>
                    </a:p>
                  </a:txBody>
                  <a:tcPr anchor="ctr"/>
                </a:tc>
                <a:tc>
                  <a:txBody>
                    <a:bodyPr/>
                    <a:lstStyle/>
                    <a:p>
                      <a:pPr algn="l" fontAlgn="ctr"/>
                      <a:r>
                        <a:rPr lang="en-US" sz="1000">
                          <a:effectLst/>
                        </a:rPr>
                        <a:t>7:44:00</a:t>
                      </a:r>
                    </a:p>
                  </a:txBody>
                  <a:tcPr anchor="ctr"/>
                </a:tc>
                <a:tc>
                  <a:txBody>
                    <a:bodyPr/>
                    <a:lstStyle/>
                    <a:p>
                      <a:pPr algn="l" fontAlgn="ctr"/>
                      <a:r>
                        <a:rPr lang="en-US" sz="1000">
                          <a:effectLst/>
                        </a:rPr>
                        <a:t>F9 v1.0 B0005</a:t>
                      </a:r>
                    </a:p>
                  </a:txBody>
                  <a:tcPr anchor="ctr"/>
                </a:tc>
                <a:tc>
                  <a:txBody>
                    <a:bodyPr/>
                    <a:lstStyle/>
                    <a:p>
                      <a:pPr algn="l" fontAlgn="ctr"/>
                      <a:r>
                        <a:rPr lang="en-US" sz="1000">
                          <a:effectLst/>
                        </a:rPr>
                        <a:t>CCAFS LC-40</a:t>
                      </a:r>
                    </a:p>
                  </a:txBody>
                  <a:tcPr anchor="ctr"/>
                </a:tc>
                <a:tc>
                  <a:txBody>
                    <a:bodyPr/>
                    <a:lstStyle/>
                    <a:p>
                      <a:pPr algn="l" fontAlgn="ctr"/>
                      <a:r>
                        <a:rPr lang="en-US" sz="1000">
                          <a:effectLst/>
                        </a:rPr>
                        <a:t>Dragon demo flight C2</a:t>
                      </a:r>
                    </a:p>
                  </a:txBody>
                  <a:tcPr anchor="ctr"/>
                </a:tc>
                <a:tc>
                  <a:txBody>
                    <a:bodyPr/>
                    <a:lstStyle/>
                    <a:p>
                      <a:pPr algn="l" fontAlgn="ctr"/>
                      <a:r>
                        <a:rPr lang="en-US" sz="1000">
                          <a:effectLst/>
                        </a:rPr>
                        <a:t>525</a:t>
                      </a:r>
                    </a:p>
                  </a:txBody>
                  <a:tcPr anchor="ctr"/>
                </a:tc>
                <a:tc>
                  <a:txBody>
                    <a:bodyPr/>
                    <a:lstStyle/>
                    <a:p>
                      <a:pPr algn="l" fontAlgn="ctr"/>
                      <a:r>
                        <a:rPr lang="en-US" sz="1000">
                          <a:effectLst/>
                        </a:rPr>
                        <a:t>LEO (ISS)</a:t>
                      </a:r>
                    </a:p>
                  </a:txBody>
                  <a:tcPr anchor="ctr"/>
                </a:tc>
                <a:tc>
                  <a:txBody>
                    <a:bodyPr/>
                    <a:lstStyle/>
                    <a:p>
                      <a:pPr algn="l" fontAlgn="ctr"/>
                      <a:r>
                        <a:rPr lang="en-US" sz="1000" dirty="0">
                          <a:effectLst/>
                        </a:rPr>
                        <a:t>NASA (COTS)</a:t>
                      </a:r>
                    </a:p>
                  </a:txBody>
                  <a:tcPr anchor="ctr"/>
                </a:tc>
                <a:tc>
                  <a:txBody>
                    <a:bodyPr/>
                    <a:lstStyle/>
                    <a:p>
                      <a:pPr algn="l" fontAlgn="ctr"/>
                      <a:r>
                        <a:rPr lang="en-US" sz="1000" dirty="0">
                          <a:effectLst/>
                        </a:rPr>
                        <a:t>Success</a:t>
                      </a:r>
                    </a:p>
                  </a:txBody>
                  <a:tcPr anchor="ctr"/>
                </a:tc>
                <a:tc>
                  <a:txBody>
                    <a:bodyPr/>
                    <a:lstStyle/>
                    <a:p>
                      <a:pPr algn="l" fontAlgn="ctr"/>
                      <a:r>
                        <a:rPr lang="en-US" sz="1000">
                          <a:effectLst/>
                        </a:rPr>
                        <a:t>No attempt</a:t>
                      </a:r>
                    </a:p>
                  </a:txBody>
                  <a:tcPr anchor="ctr"/>
                </a:tc>
                <a:extLst>
                  <a:ext uri="{0D108BD9-81ED-4DB2-BD59-A6C34878D82A}">
                    <a16:rowId xmlns:a16="http://schemas.microsoft.com/office/drawing/2014/main" val="2035623069"/>
                  </a:ext>
                </a:extLst>
              </a:tr>
              <a:tr h="346275">
                <a:tc>
                  <a:txBody>
                    <a:bodyPr/>
                    <a:lstStyle/>
                    <a:p>
                      <a:pPr algn="l" fontAlgn="ctr"/>
                      <a:r>
                        <a:rPr lang="en-US" sz="1000">
                          <a:effectLst/>
                        </a:rPr>
                        <a:t>2012-10-08</a:t>
                      </a:r>
                    </a:p>
                  </a:txBody>
                  <a:tcPr anchor="ctr"/>
                </a:tc>
                <a:tc>
                  <a:txBody>
                    <a:bodyPr/>
                    <a:lstStyle/>
                    <a:p>
                      <a:pPr algn="l" fontAlgn="ctr"/>
                      <a:r>
                        <a:rPr lang="en-US" sz="1000">
                          <a:effectLst/>
                        </a:rPr>
                        <a:t>0:35:00</a:t>
                      </a:r>
                    </a:p>
                  </a:txBody>
                  <a:tcPr anchor="ctr"/>
                </a:tc>
                <a:tc>
                  <a:txBody>
                    <a:bodyPr/>
                    <a:lstStyle/>
                    <a:p>
                      <a:pPr algn="l" fontAlgn="ctr"/>
                      <a:r>
                        <a:rPr lang="en-US" sz="1000">
                          <a:effectLst/>
                        </a:rPr>
                        <a:t>F9 v1.0 B0006</a:t>
                      </a:r>
                    </a:p>
                  </a:txBody>
                  <a:tcPr anchor="ctr"/>
                </a:tc>
                <a:tc>
                  <a:txBody>
                    <a:bodyPr/>
                    <a:lstStyle/>
                    <a:p>
                      <a:pPr algn="l" fontAlgn="ctr"/>
                      <a:r>
                        <a:rPr lang="en-US" sz="1000">
                          <a:effectLst/>
                        </a:rPr>
                        <a:t>CCAFS LC-40</a:t>
                      </a:r>
                    </a:p>
                  </a:txBody>
                  <a:tcPr anchor="ctr"/>
                </a:tc>
                <a:tc>
                  <a:txBody>
                    <a:bodyPr/>
                    <a:lstStyle/>
                    <a:p>
                      <a:pPr algn="l" fontAlgn="ctr"/>
                      <a:r>
                        <a:rPr lang="en-US" sz="1000">
                          <a:effectLst/>
                        </a:rPr>
                        <a:t>SpaceX CRS-1</a:t>
                      </a:r>
                    </a:p>
                  </a:txBody>
                  <a:tcPr anchor="ctr"/>
                </a:tc>
                <a:tc>
                  <a:txBody>
                    <a:bodyPr/>
                    <a:lstStyle/>
                    <a:p>
                      <a:pPr algn="l" fontAlgn="ctr"/>
                      <a:r>
                        <a:rPr lang="en-US" sz="1000">
                          <a:effectLst/>
                        </a:rPr>
                        <a:t>500</a:t>
                      </a:r>
                    </a:p>
                  </a:txBody>
                  <a:tcPr anchor="ctr"/>
                </a:tc>
                <a:tc>
                  <a:txBody>
                    <a:bodyPr/>
                    <a:lstStyle/>
                    <a:p>
                      <a:pPr algn="l" fontAlgn="ctr"/>
                      <a:r>
                        <a:rPr lang="en-US" sz="1000">
                          <a:effectLst/>
                        </a:rPr>
                        <a:t>LEO (ISS)</a:t>
                      </a:r>
                    </a:p>
                  </a:txBody>
                  <a:tcPr anchor="ctr"/>
                </a:tc>
                <a:tc>
                  <a:txBody>
                    <a:bodyPr/>
                    <a:lstStyle/>
                    <a:p>
                      <a:pPr algn="l" fontAlgn="ctr"/>
                      <a:r>
                        <a:rPr lang="en-US" sz="1000">
                          <a:effectLst/>
                        </a:rPr>
                        <a:t>NASA (CRS)</a:t>
                      </a:r>
                    </a:p>
                  </a:txBody>
                  <a:tcPr anchor="ctr"/>
                </a:tc>
                <a:tc>
                  <a:txBody>
                    <a:bodyPr/>
                    <a:lstStyle/>
                    <a:p>
                      <a:pPr algn="l" fontAlgn="ctr"/>
                      <a:r>
                        <a:rPr lang="en-US" sz="1000" dirty="0">
                          <a:effectLst/>
                        </a:rPr>
                        <a:t>Success</a:t>
                      </a:r>
                    </a:p>
                  </a:txBody>
                  <a:tcPr anchor="ctr"/>
                </a:tc>
                <a:tc>
                  <a:txBody>
                    <a:bodyPr/>
                    <a:lstStyle/>
                    <a:p>
                      <a:pPr algn="l" fontAlgn="ctr"/>
                      <a:r>
                        <a:rPr lang="en-US" sz="1000" dirty="0">
                          <a:effectLst/>
                        </a:rPr>
                        <a:t>No attempt</a:t>
                      </a:r>
                    </a:p>
                  </a:txBody>
                  <a:tcPr anchor="ctr"/>
                </a:tc>
                <a:extLst>
                  <a:ext uri="{0D108BD9-81ED-4DB2-BD59-A6C34878D82A}">
                    <a16:rowId xmlns:a16="http://schemas.microsoft.com/office/drawing/2014/main" val="2111920997"/>
                  </a:ext>
                </a:extLst>
              </a:tr>
              <a:tr h="346275">
                <a:tc>
                  <a:txBody>
                    <a:bodyPr/>
                    <a:lstStyle/>
                    <a:p>
                      <a:pPr algn="l" fontAlgn="ctr"/>
                      <a:r>
                        <a:rPr lang="en-US" sz="1000" dirty="0">
                          <a:effectLst/>
                        </a:rPr>
                        <a:t>2013-03-01</a:t>
                      </a:r>
                    </a:p>
                  </a:txBody>
                  <a:tcPr anchor="ctr"/>
                </a:tc>
                <a:tc>
                  <a:txBody>
                    <a:bodyPr/>
                    <a:lstStyle/>
                    <a:p>
                      <a:pPr algn="l" fontAlgn="ctr"/>
                      <a:r>
                        <a:rPr lang="en-US" sz="1000">
                          <a:effectLst/>
                        </a:rPr>
                        <a:t>15:10:00</a:t>
                      </a:r>
                    </a:p>
                  </a:txBody>
                  <a:tcPr anchor="ctr"/>
                </a:tc>
                <a:tc>
                  <a:txBody>
                    <a:bodyPr/>
                    <a:lstStyle/>
                    <a:p>
                      <a:pPr algn="l" fontAlgn="ctr"/>
                      <a:r>
                        <a:rPr lang="en-US" sz="1000" dirty="0">
                          <a:effectLst/>
                        </a:rPr>
                        <a:t>F9 v1.0 B0007</a:t>
                      </a:r>
                    </a:p>
                  </a:txBody>
                  <a:tcPr anchor="ctr"/>
                </a:tc>
                <a:tc>
                  <a:txBody>
                    <a:bodyPr/>
                    <a:lstStyle/>
                    <a:p>
                      <a:pPr algn="l" fontAlgn="ctr"/>
                      <a:r>
                        <a:rPr lang="en-US" sz="1000">
                          <a:effectLst/>
                        </a:rPr>
                        <a:t>CCAFS LC-40</a:t>
                      </a:r>
                    </a:p>
                  </a:txBody>
                  <a:tcPr anchor="ctr"/>
                </a:tc>
                <a:tc>
                  <a:txBody>
                    <a:bodyPr/>
                    <a:lstStyle/>
                    <a:p>
                      <a:pPr algn="l" fontAlgn="ctr"/>
                      <a:r>
                        <a:rPr lang="en-US" sz="1000">
                          <a:effectLst/>
                        </a:rPr>
                        <a:t>SpaceX CRS-2</a:t>
                      </a:r>
                    </a:p>
                  </a:txBody>
                  <a:tcPr anchor="ctr"/>
                </a:tc>
                <a:tc>
                  <a:txBody>
                    <a:bodyPr/>
                    <a:lstStyle/>
                    <a:p>
                      <a:pPr algn="l" fontAlgn="ctr"/>
                      <a:r>
                        <a:rPr lang="en-US" sz="1000">
                          <a:effectLst/>
                        </a:rPr>
                        <a:t>677</a:t>
                      </a:r>
                    </a:p>
                  </a:txBody>
                  <a:tcPr anchor="ctr"/>
                </a:tc>
                <a:tc>
                  <a:txBody>
                    <a:bodyPr/>
                    <a:lstStyle/>
                    <a:p>
                      <a:pPr algn="l" fontAlgn="ctr"/>
                      <a:r>
                        <a:rPr lang="en-US" sz="1000">
                          <a:effectLst/>
                        </a:rPr>
                        <a:t>LEO (ISS)</a:t>
                      </a:r>
                    </a:p>
                  </a:txBody>
                  <a:tcPr anchor="ctr"/>
                </a:tc>
                <a:tc>
                  <a:txBody>
                    <a:bodyPr/>
                    <a:lstStyle/>
                    <a:p>
                      <a:pPr algn="l" fontAlgn="ctr"/>
                      <a:r>
                        <a:rPr lang="en-US" sz="1000">
                          <a:effectLst/>
                        </a:rPr>
                        <a:t>NASA (CRS)</a:t>
                      </a:r>
                    </a:p>
                  </a:txBody>
                  <a:tcPr anchor="ctr"/>
                </a:tc>
                <a:tc>
                  <a:txBody>
                    <a:bodyPr/>
                    <a:lstStyle/>
                    <a:p>
                      <a:pPr algn="l" fontAlgn="ctr"/>
                      <a:r>
                        <a:rPr lang="en-US" sz="1000">
                          <a:effectLst/>
                        </a:rPr>
                        <a:t>Success</a:t>
                      </a:r>
                    </a:p>
                  </a:txBody>
                  <a:tcPr anchor="ctr"/>
                </a:tc>
                <a:tc>
                  <a:txBody>
                    <a:bodyPr/>
                    <a:lstStyle/>
                    <a:p>
                      <a:pPr algn="l" fontAlgn="ctr"/>
                      <a:r>
                        <a:rPr lang="en-US" sz="1000" dirty="0">
                          <a:effectLst/>
                        </a:rPr>
                        <a:t>No attempt</a:t>
                      </a:r>
                    </a:p>
                  </a:txBody>
                  <a:tcPr anchor="ctr"/>
                </a:tc>
                <a:extLst>
                  <a:ext uri="{0D108BD9-81ED-4DB2-BD59-A6C34878D82A}">
                    <a16:rowId xmlns:a16="http://schemas.microsoft.com/office/drawing/2014/main" val="2634475579"/>
                  </a:ext>
                </a:extLst>
              </a:tr>
            </a:tbl>
          </a:graphicData>
        </a:graphic>
      </p:graphicFrame>
      <p:pic>
        <p:nvPicPr>
          <p:cNvPr id="10" name="Picture 9">
            <a:extLst>
              <a:ext uri="{FF2B5EF4-FFF2-40B4-BE49-F238E27FC236}">
                <a16:creationId xmlns:a16="http://schemas.microsoft.com/office/drawing/2014/main" id="{97919BDD-DD79-435A-CDE7-BDF677BB97C8}"/>
              </a:ext>
            </a:extLst>
          </p:cNvPr>
          <p:cNvPicPr>
            <a:picLocks noChangeAspect="1"/>
          </p:cNvPicPr>
          <p:nvPr/>
        </p:nvPicPr>
        <p:blipFill>
          <a:blip r:embed="rId3"/>
          <a:stretch>
            <a:fillRect/>
          </a:stretch>
        </p:blipFill>
        <p:spPr>
          <a:xfrm>
            <a:off x="732668" y="5069598"/>
            <a:ext cx="6125430" cy="50489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3651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(kg) carried by boosters from NASA (CRS)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associated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is calculated by summing all payloads carried by boosters from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0B7FE83A-F2EB-0AE9-3214-605B93DF8FF8}"/>
              </a:ext>
            </a:extLst>
          </p:cNvPr>
          <p:cNvGraphicFramePr>
            <a:graphicFrameLocks noGrp="1"/>
          </p:cNvGraphicFramePr>
          <p:nvPr>
            <p:extLst>
              <p:ext uri="{D42A27DB-BD31-4B8C-83A1-F6EECF244321}">
                <p14:modId xmlns:p14="http://schemas.microsoft.com/office/powerpoint/2010/main" val="72757974"/>
              </p:ext>
            </p:extLst>
          </p:nvPr>
        </p:nvGraphicFramePr>
        <p:xfrm>
          <a:off x="2166257" y="2341637"/>
          <a:ext cx="2503714" cy="869648"/>
        </p:xfrm>
        <a:graphic>
          <a:graphicData uri="http://schemas.openxmlformats.org/drawingml/2006/table">
            <a:tbl>
              <a:tblPr firstRow="1" bandRow="1">
                <a:tableStyleId>{5C22544A-7EE6-4342-B048-85BDC9FD1C3A}</a:tableStyleId>
              </a:tblPr>
              <a:tblGrid>
                <a:gridCol w="2503714">
                  <a:extLst>
                    <a:ext uri="{9D8B030D-6E8A-4147-A177-3AD203B41FA5}">
                      <a16:colId xmlns:a16="http://schemas.microsoft.com/office/drawing/2014/main" val="375376161"/>
                    </a:ext>
                  </a:extLst>
                </a:gridCol>
              </a:tblGrid>
              <a:tr h="434824">
                <a:tc>
                  <a:txBody>
                    <a:bodyPr/>
                    <a:lstStyle/>
                    <a:p>
                      <a:pPr algn="ctr" fontAlgn="ctr"/>
                      <a:r>
                        <a:rPr lang="en-US" b="1" dirty="0">
                          <a:effectLst/>
                        </a:rPr>
                        <a:t>Total_Payload_Mass</a:t>
                      </a:r>
                    </a:p>
                  </a:txBody>
                  <a:tcPr anchor="ctr"/>
                </a:tc>
                <a:extLst>
                  <a:ext uri="{0D108BD9-81ED-4DB2-BD59-A6C34878D82A}">
                    <a16:rowId xmlns:a16="http://schemas.microsoft.com/office/drawing/2014/main" val="3159888043"/>
                  </a:ext>
                </a:extLst>
              </a:tr>
              <a:tr h="434824">
                <a:tc>
                  <a:txBody>
                    <a:bodyPr/>
                    <a:lstStyle/>
                    <a:p>
                      <a:pPr algn="ctr" fontAlgn="ctr"/>
                      <a:r>
                        <a:rPr lang="en-US" dirty="0">
                          <a:effectLst/>
                        </a:rPr>
                        <a:t>45596</a:t>
                      </a:r>
                    </a:p>
                  </a:txBody>
                  <a:tcPr anchor="ctr"/>
                </a:tc>
                <a:extLst>
                  <a:ext uri="{0D108BD9-81ED-4DB2-BD59-A6C34878D82A}">
                    <a16:rowId xmlns:a16="http://schemas.microsoft.com/office/drawing/2014/main" val="3187956717"/>
                  </a:ext>
                </a:extLst>
              </a:tr>
            </a:tbl>
          </a:graphicData>
        </a:graphic>
      </p:graphicFrame>
      <p:pic>
        <p:nvPicPr>
          <p:cNvPr id="7" name="Picture 6">
            <a:extLst>
              <a:ext uri="{FF2B5EF4-FFF2-40B4-BE49-F238E27FC236}">
                <a16:creationId xmlns:a16="http://schemas.microsoft.com/office/drawing/2014/main" id="{968A257F-1917-3A33-7F23-F87DB1E523FE}"/>
              </a:ext>
            </a:extLst>
          </p:cNvPr>
          <p:cNvPicPr>
            <a:picLocks noChangeAspect="1"/>
          </p:cNvPicPr>
          <p:nvPr/>
        </p:nvPicPr>
        <p:blipFill>
          <a:blip r:embed="rId3"/>
          <a:stretch>
            <a:fillRect/>
          </a:stretch>
        </p:blipFill>
        <p:spPr>
          <a:xfrm>
            <a:off x="1079692" y="3782604"/>
            <a:ext cx="9126224" cy="47631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(kg)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associated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have obtained this value by filtering the data by booster version above and calculating the average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6" name="Table 5">
            <a:extLst>
              <a:ext uri="{FF2B5EF4-FFF2-40B4-BE49-F238E27FC236}">
                <a16:creationId xmlns:a16="http://schemas.microsoft.com/office/drawing/2014/main" id="{376BE6BD-61A8-F6D2-EE9C-BD698E7102E5}"/>
              </a:ext>
            </a:extLst>
          </p:cNvPr>
          <p:cNvGraphicFramePr>
            <a:graphicFrameLocks noGrp="1"/>
          </p:cNvGraphicFramePr>
          <p:nvPr>
            <p:extLst>
              <p:ext uri="{D42A27DB-BD31-4B8C-83A1-F6EECF244321}">
                <p14:modId xmlns:p14="http://schemas.microsoft.com/office/powerpoint/2010/main" val="1941041282"/>
              </p:ext>
            </p:extLst>
          </p:nvPr>
        </p:nvGraphicFramePr>
        <p:xfrm>
          <a:off x="2120900" y="2342845"/>
          <a:ext cx="2516414" cy="1001808"/>
        </p:xfrm>
        <a:graphic>
          <a:graphicData uri="http://schemas.openxmlformats.org/drawingml/2006/table">
            <a:tbl>
              <a:tblPr firstRow="1" bandRow="1">
                <a:tableStyleId>{5C22544A-7EE6-4342-B048-85BDC9FD1C3A}</a:tableStyleId>
              </a:tblPr>
              <a:tblGrid>
                <a:gridCol w="2516414">
                  <a:extLst>
                    <a:ext uri="{9D8B030D-6E8A-4147-A177-3AD203B41FA5}">
                      <a16:colId xmlns:a16="http://schemas.microsoft.com/office/drawing/2014/main" val="1970296055"/>
                    </a:ext>
                  </a:extLst>
                </a:gridCol>
              </a:tblGrid>
              <a:tr h="552755">
                <a:tc>
                  <a:txBody>
                    <a:bodyPr/>
                    <a:lstStyle/>
                    <a:p>
                      <a:pPr algn="ctr" fontAlgn="ctr"/>
                      <a:r>
                        <a:rPr lang="en-US" b="1" dirty="0">
                          <a:effectLst/>
                        </a:rPr>
                        <a:t>Average_Payload_Mass</a:t>
                      </a:r>
                    </a:p>
                  </a:txBody>
                  <a:tcPr anchor="ctr"/>
                </a:tc>
                <a:extLst>
                  <a:ext uri="{0D108BD9-81ED-4DB2-BD59-A6C34878D82A}">
                    <a16:rowId xmlns:a16="http://schemas.microsoft.com/office/drawing/2014/main" val="1855861201"/>
                  </a:ext>
                </a:extLst>
              </a:tr>
              <a:tr h="449053">
                <a:tc>
                  <a:txBody>
                    <a:bodyPr/>
                    <a:lstStyle/>
                    <a:p>
                      <a:pPr algn="ctr" fontAlgn="ctr"/>
                      <a:r>
                        <a:rPr lang="en-US" dirty="0">
                          <a:effectLst/>
                        </a:rPr>
                        <a:t>2928.4</a:t>
                      </a:r>
                    </a:p>
                  </a:txBody>
                  <a:tcPr anchor="ctr"/>
                </a:tc>
                <a:extLst>
                  <a:ext uri="{0D108BD9-81ED-4DB2-BD59-A6C34878D82A}">
                    <a16:rowId xmlns:a16="http://schemas.microsoft.com/office/drawing/2014/main" val="1736616189"/>
                  </a:ext>
                </a:extLst>
              </a:tr>
            </a:tbl>
          </a:graphicData>
        </a:graphic>
      </p:graphicFrame>
      <p:pic>
        <p:nvPicPr>
          <p:cNvPr id="8" name="Picture 7">
            <a:extLst>
              <a:ext uri="{FF2B5EF4-FFF2-40B4-BE49-F238E27FC236}">
                <a16:creationId xmlns:a16="http://schemas.microsoft.com/office/drawing/2014/main" id="{C1C400F6-0C8E-96B4-8030-7E305C915838}"/>
              </a:ext>
            </a:extLst>
          </p:cNvPr>
          <p:cNvPicPr>
            <a:picLocks noChangeAspect="1"/>
          </p:cNvPicPr>
          <p:nvPr/>
        </p:nvPicPr>
        <p:blipFill>
          <a:blip r:embed="rId3"/>
          <a:stretch>
            <a:fillRect/>
          </a:stretch>
        </p:blipFill>
        <p:spPr>
          <a:xfrm>
            <a:off x="1294730" y="4350850"/>
            <a:ext cx="9602540" cy="48584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associated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date of first successful landing on ground pad is obtained by filtering data by successful landing outcome on ground pad and getting the minimum value for date.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8D6398B4-207A-CE53-6332-CD468DD9B10A}"/>
              </a:ext>
            </a:extLst>
          </p:cNvPr>
          <p:cNvGraphicFramePr>
            <a:graphicFrameLocks noGrp="1"/>
          </p:cNvGraphicFramePr>
          <p:nvPr>
            <p:extLst>
              <p:ext uri="{D42A27DB-BD31-4B8C-83A1-F6EECF244321}">
                <p14:modId xmlns:p14="http://schemas.microsoft.com/office/powerpoint/2010/main" val="753517138"/>
              </p:ext>
            </p:extLst>
          </p:nvPr>
        </p:nvGraphicFramePr>
        <p:xfrm>
          <a:off x="1444172" y="2346145"/>
          <a:ext cx="3661228" cy="948000"/>
        </p:xfrm>
        <a:graphic>
          <a:graphicData uri="http://schemas.openxmlformats.org/drawingml/2006/table">
            <a:tbl>
              <a:tblPr firstRow="1" bandRow="1">
                <a:tableStyleId>{5C22544A-7EE6-4342-B048-85BDC9FD1C3A}</a:tableStyleId>
              </a:tblPr>
              <a:tblGrid>
                <a:gridCol w="3661228">
                  <a:extLst>
                    <a:ext uri="{9D8B030D-6E8A-4147-A177-3AD203B41FA5}">
                      <a16:colId xmlns:a16="http://schemas.microsoft.com/office/drawing/2014/main" val="2833802418"/>
                    </a:ext>
                  </a:extLst>
                </a:gridCol>
              </a:tblGrid>
              <a:tr h="582240">
                <a:tc>
                  <a:txBody>
                    <a:bodyPr/>
                    <a:lstStyle/>
                    <a:p>
                      <a:pPr algn="ctr" fontAlgn="ctr"/>
                      <a:r>
                        <a:rPr lang="en-US" b="1" dirty="0">
                          <a:effectLst/>
                        </a:rPr>
                        <a:t>First_Successful_Landing_Ground</a:t>
                      </a:r>
                    </a:p>
                  </a:txBody>
                  <a:tcPr anchor="ctr"/>
                </a:tc>
                <a:extLst>
                  <a:ext uri="{0D108BD9-81ED-4DB2-BD59-A6C34878D82A}">
                    <a16:rowId xmlns:a16="http://schemas.microsoft.com/office/drawing/2014/main" val="4249387557"/>
                  </a:ext>
                </a:extLst>
              </a:tr>
              <a:tr h="337330">
                <a:tc>
                  <a:txBody>
                    <a:bodyPr/>
                    <a:lstStyle/>
                    <a:p>
                      <a:pPr algn="ctr" fontAlgn="ctr"/>
                      <a:r>
                        <a:rPr lang="en-US" dirty="0">
                          <a:effectLst/>
                        </a:rPr>
                        <a:t>2015-12-22</a:t>
                      </a:r>
                    </a:p>
                  </a:txBody>
                  <a:tcPr anchor="ctr"/>
                </a:tc>
                <a:extLst>
                  <a:ext uri="{0D108BD9-81ED-4DB2-BD59-A6C34878D82A}">
                    <a16:rowId xmlns:a16="http://schemas.microsoft.com/office/drawing/2014/main" val="1604103150"/>
                  </a:ext>
                </a:extLst>
              </a:tr>
            </a:tbl>
          </a:graphicData>
        </a:graphic>
      </p:graphicFrame>
      <p:pic>
        <p:nvPicPr>
          <p:cNvPr id="7" name="Picture 6">
            <a:extLst>
              <a:ext uri="{FF2B5EF4-FFF2-40B4-BE49-F238E27FC236}">
                <a16:creationId xmlns:a16="http://schemas.microsoft.com/office/drawing/2014/main" id="{BFDEFD29-8401-8627-6F05-F706163A43D8}"/>
              </a:ext>
            </a:extLst>
          </p:cNvPr>
          <p:cNvPicPr>
            <a:picLocks noChangeAspect="1"/>
          </p:cNvPicPr>
          <p:nvPr/>
        </p:nvPicPr>
        <p:blipFill>
          <a:blip r:embed="rId3"/>
          <a:stretch>
            <a:fillRect/>
          </a:stretch>
        </p:blipFill>
        <p:spPr>
          <a:xfrm>
            <a:off x="836115" y="3834497"/>
            <a:ext cx="10621857" cy="51442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1335"/>
            <a:ext cx="9745589"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associated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By selecting the booster versions according to the filter mentioned above we get these 4 versions as the 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702A358F-6EE9-6BFC-1731-F1394F535178}"/>
              </a:ext>
            </a:extLst>
          </p:cNvPr>
          <p:cNvGraphicFramePr>
            <a:graphicFrameLocks noGrp="1"/>
          </p:cNvGraphicFramePr>
          <p:nvPr>
            <p:extLst>
              <p:ext uri="{D42A27DB-BD31-4B8C-83A1-F6EECF244321}">
                <p14:modId xmlns:p14="http://schemas.microsoft.com/office/powerpoint/2010/main" val="1067924899"/>
              </p:ext>
            </p:extLst>
          </p:nvPr>
        </p:nvGraphicFramePr>
        <p:xfrm>
          <a:off x="1676402" y="1998938"/>
          <a:ext cx="1872341" cy="1676400"/>
        </p:xfrm>
        <a:graphic>
          <a:graphicData uri="http://schemas.openxmlformats.org/drawingml/2006/table">
            <a:tbl>
              <a:tblPr firstRow="1" bandRow="1">
                <a:tableStyleId>{5C22544A-7EE6-4342-B048-85BDC9FD1C3A}</a:tableStyleId>
              </a:tblPr>
              <a:tblGrid>
                <a:gridCol w="1872341">
                  <a:extLst>
                    <a:ext uri="{9D8B030D-6E8A-4147-A177-3AD203B41FA5}">
                      <a16:colId xmlns:a16="http://schemas.microsoft.com/office/drawing/2014/main" val="3136329826"/>
                    </a:ext>
                  </a:extLst>
                </a:gridCol>
              </a:tblGrid>
              <a:tr h="325201">
                <a:tc>
                  <a:txBody>
                    <a:bodyPr/>
                    <a:lstStyle/>
                    <a:p>
                      <a:pPr algn="ctr" fontAlgn="ctr"/>
                      <a:r>
                        <a:rPr lang="en-US" sz="1600" b="1" dirty="0">
                          <a:effectLst/>
                        </a:rPr>
                        <a:t>Booster_Version</a:t>
                      </a:r>
                    </a:p>
                  </a:txBody>
                  <a:tcPr anchor="ctr"/>
                </a:tc>
                <a:extLst>
                  <a:ext uri="{0D108BD9-81ED-4DB2-BD59-A6C34878D82A}">
                    <a16:rowId xmlns:a16="http://schemas.microsoft.com/office/drawing/2014/main" val="3395381081"/>
                  </a:ext>
                </a:extLst>
              </a:tr>
              <a:tr h="325201">
                <a:tc>
                  <a:txBody>
                    <a:bodyPr/>
                    <a:lstStyle/>
                    <a:p>
                      <a:pPr algn="ctr" fontAlgn="ctr"/>
                      <a:r>
                        <a:rPr lang="en-US" sz="1600" dirty="0">
                          <a:effectLst/>
                        </a:rPr>
                        <a:t>F9 FT B1022</a:t>
                      </a:r>
                    </a:p>
                  </a:txBody>
                  <a:tcPr anchor="ctr"/>
                </a:tc>
                <a:extLst>
                  <a:ext uri="{0D108BD9-81ED-4DB2-BD59-A6C34878D82A}">
                    <a16:rowId xmlns:a16="http://schemas.microsoft.com/office/drawing/2014/main" val="372185446"/>
                  </a:ext>
                </a:extLst>
              </a:tr>
              <a:tr h="325201">
                <a:tc>
                  <a:txBody>
                    <a:bodyPr/>
                    <a:lstStyle/>
                    <a:p>
                      <a:pPr algn="ctr" fontAlgn="ctr"/>
                      <a:r>
                        <a:rPr lang="en-US" sz="1600" dirty="0">
                          <a:effectLst/>
                        </a:rPr>
                        <a:t>F9 FT B1026</a:t>
                      </a:r>
                    </a:p>
                  </a:txBody>
                  <a:tcPr anchor="ctr"/>
                </a:tc>
                <a:extLst>
                  <a:ext uri="{0D108BD9-81ED-4DB2-BD59-A6C34878D82A}">
                    <a16:rowId xmlns:a16="http://schemas.microsoft.com/office/drawing/2014/main" val="3406033983"/>
                  </a:ext>
                </a:extLst>
              </a:tr>
              <a:tr h="325201">
                <a:tc>
                  <a:txBody>
                    <a:bodyPr/>
                    <a:lstStyle/>
                    <a:p>
                      <a:pPr algn="ctr" fontAlgn="ctr"/>
                      <a:r>
                        <a:rPr lang="en-US" sz="1600" dirty="0">
                          <a:effectLst/>
                        </a:rPr>
                        <a:t>F9 FT B1021.2</a:t>
                      </a:r>
                    </a:p>
                  </a:txBody>
                  <a:tcPr anchor="ctr"/>
                </a:tc>
                <a:extLst>
                  <a:ext uri="{0D108BD9-81ED-4DB2-BD59-A6C34878D82A}">
                    <a16:rowId xmlns:a16="http://schemas.microsoft.com/office/drawing/2014/main" val="2028138267"/>
                  </a:ext>
                </a:extLst>
              </a:tr>
              <a:tr h="325201">
                <a:tc>
                  <a:txBody>
                    <a:bodyPr/>
                    <a:lstStyle/>
                    <a:p>
                      <a:pPr algn="ctr" fontAlgn="ctr"/>
                      <a:r>
                        <a:rPr lang="en-US" sz="1600" dirty="0">
                          <a:effectLst/>
                        </a:rPr>
                        <a:t>F9 FT B1031.2</a:t>
                      </a:r>
                    </a:p>
                  </a:txBody>
                  <a:tcPr anchor="ctr"/>
                </a:tc>
                <a:extLst>
                  <a:ext uri="{0D108BD9-81ED-4DB2-BD59-A6C34878D82A}">
                    <a16:rowId xmlns:a16="http://schemas.microsoft.com/office/drawing/2014/main" val="3416928057"/>
                  </a:ext>
                </a:extLst>
              </a:tr>
            </a:tbl>
          </a:graphicData>
        </a:graphic>
      </p:graphicFrame>
      <p:pic>
        <p:nvPicPr>
          <p:cNvPr id="6" name="Picture 5">
            <a:extLst>
              <a:ext uri="{FF2B5EF4-FFF2-40B4-BE49-F238E27FC236}">
                <a16:creationId xmlns:a16="http://schemas.microsoft.com/office/drawing/2014/main" id="{7389515A-8DDE-27F2-7B22-AB41B1387A1F}"/>
              </a:ext>
            </a:extLst>
          </p:cNvPr>
          <p:cNvPicPr>
            <a:picLocks noChangeAspect="1"/>
          </p:cNvPicPr>
          <p:nvPr/>
        </p:nvPicPr>
        <p:blipFill>
          <a:blip r:embed="rId3"/>
          <a:stretch>
            <a:fillRect/>
          </a:stretch>
        </p:blipFill>
        <p:spPr>
          <a:xfrm>
            <a:off x="969675" y="4111152"/>
            <a:ext cx="9116697" cy="88594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63040"/>
            <a:ext cx="10677926" cy="456253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Summary of methodologies</a:t>
            </a:r>
          </a:p>
          <a:p>
            <a:pPr lvl="3">
              <a:lnSpc>
                <a:spcPct val="100000"/>
              </a:lnSpc>
              <a:spcBef>
                <a:spcPts val="1400"/>
              </a:spcBef>
              <a:buFont typeface="Wingdings" panose="05000000000000000000" pitchFamily="2" charset="2"/>
              <a:buChar char="v"/>
            </a:pPr>
            <a:r>
              <a:rPr lang="en-US" sz="1700" dirty="0">
                <a:solidFill>
                  <a:schemeClr val="accent3">
                    <a:lumMod val="25000"/>
                  </a:schemeClr>
                </a:solidFill>
                <a:latin typeface="Abadi" panose="020B0604020104020204" pitchFamily="34" charset="0"/>
              </a:rPr>
              <a:t>Data Collection</a:t>
            </a:r>
          </a:p>
          <a:p>
            <a:pPr lvl="3">
              <a:lnSpc>
                <a:spcPct val="100000"/>
              </a:lnSpc>
              <a:spcBef>
                <a:spcPts val="1400"/>
              </a:spcBef>
              <a:buFont typeface="Wingdings" panose="05000000000000000000" pitchFamily="2" charset="2"/>
              <a:buChar char="v"/>
            </a:pPr>
            <a:r>
              <a:rPr lang="en-US" sz="1700" dirty="0">
                <a:solidFill>
                  <a:schemeClr val="accent3">
                    <a:lumMod val="25000"/>
                  </a:schemeClr>
                </a:solidFill>
                <a:latin typeface="Abadi" panose="020B0604020104020204" pitchFamily="34" charset="0"/>
              </a:rPr>
              <a:t>Data Wrangling</a:t>
            </a:r>
          </a:p>
          <a:p>
            <a:pPr lvl="3">
              <a:lnSpc>
                <a:spcPct val="100000"/>
              </a:lnSpc>
              <a:spcBef>
                <a:spcPts val="1400"/>
              </a:spcBef>
              <a:buFont typeface="Wingdings" panose="05000000000000000000" pitchFamily="2" charset="2"/>
              <a:buChar char="v"/>
            </a:pPr>
            <a:r>
              <a:rPr lang="en-US" sz="1700" dirty="0">
                <a:solidFill>
                  <a:schemeClr val="accent3">
                    <a:lumMod val="25000"/>
                  </a:schemeClr>
                </a:solidFill>
                <a:latin typeface="Abadi" panose="020B0604020104020204" pitchFamily="34" charset="0"/>
              </a:rPr>
              <a:t>Exploratory Data Analysis with Data Visualization</a:t>
            </a:r>
          </a:p>
          <a:p>
            <a:pPr lvl="3">
              <a:lnSpc>
                <a:spcPct val="100000"/>
              </a:lnSpc>
              <a:spcBef>
                <a:spcPts val="1400"/>
              </a:spcBef>
              <a:buFont typeface="Wingdings" panose="05000000000000000000" pitchFamily="2" charset="2"/>
              <a:buChar char="v"/>
            </a:pPr>
            <a:r>
              <a:rPr lang="en-US" sz="1700" dirty="0">
                <a:solidFill>
                  <a:schemeClr val="accent3">
                    <a:lumMod val="25000"/>
                  </a:schemeClr>
                </a:solidFill>
                <a:latin typeface="Abadi" panose="020B0604020104020204" pitchFamily="34" charset="0"/>
              </a:rPr>
              <a:t>Exploratory Data Analysis with SQL</a:t>
            </a:r>
          </a:p>
          <a:p>
            <a:pPr lvl="3">
              <a:lnSpc>
                <a:spcPct val="100000"/>
              </a:lnSpc>
              <a:spcBef>
                <a:spcPts val="1400"/>
              </a:spcBef>
              <a:buFont typeface="Wingdings" panose="05000000000000000000" pitchFamily="2" charset="2"/>
              <a:buChar char="v"/>
            </a:pPr>
            <a:r>
              <a:rPr lang="en-US" sz="1700" dirty="0">
                <a:solidFill>
                  <a:schemeClr val="accent3">
                    <a:lumMod val="25000"/>
                  </a:schemeClr>
                </a:solidFill>
                <a:latin typeface="Abadi" panose="020B0604020104020204" pitchFamily="34" charset="0"/>
              </a:rPr>
              <a:t>Building an interactive map with Folium</a:t>
            </a:r>
          </a:p>
          <a:p>
            <a:pPr lvl="3">
              <a:lnSpc>
                <a:spcPct val="100000"/>
              </a:lnSpc>
              <a:spcBef>
                <a:spcPts val="1400"/>
              </a:spcBef>
              <a:buFont typeface="Wingdings" panose="05000000000000000000" pitchFamily="2" charset="2"/>
              <a:buChar char="v"/>
            </a:pPr>
            <a:r>
              <a:rPr lang="en-US" sz="1700" dirty="0">
                <a:solidFill>
                  <a:schemeClr val="accent3">
                    <a:lumMod val="25000"/>
                  </a:schemeClr>
                </a:solidFill>
                <a:latin typeface="Abadi" panose="020B0604020104020204" pitchFamily="34" charset="0"/>
              </a:rPr>
              <a:t>Building a dashboard with Plotly Dash</a:t>
            </a:r>
          </a:p>
          <a:p>
            <a:pPr lvl="3">
              <a:lnSpc>
                <a:spcPct val="100000"/>
              </a:lnSpc>
              <a:spcBef>
                <a:spcPts val="1400"/>
              </a:spcBef>
              <a:buFont typeface="Wingdings" panose="05000000000000000000" pitchFamily="2" charset="2"/>
              <a:buChar char="v"/>
            </a:pPr>
            <a:r>
              <a:rPr lang="en-US" sz="1700" dirty="0">
                <a:solidFill>
                  <a:schemeClr val="accent3">
                    <a:lumMod val="25000"/>
                  </a:schemeClr>
                </a:solidFill>
                <a:latin typeface="Abadi" panose="020B0604020104020204" pitchFamily="34" charset="0"/>
              </a:rPr>
              <a:t>Predictive analysis using machine learning (classification)</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Summary of all results</a:t>
            </a:r>
          </a:p>
          <a:p>
            <a:pPr lvl="3">
              <a:lnSpc>
                <a:spcPct val="100000"/>
              </a:lnSpc>
              <a:spcBef>
                <a:spcPts val="1400"/>
              </a:spcBef>
              <a:buFont typeface="Wingdings" panose="05000000000000000000" pitchFamily="2" charset="2"/>
              <a:buChar char="v"/>
            </a:pPr>
            <a:r>
              <a:rPr lang="en-US" sz="1700" dirty="0">
                <a:solidFill>
                  <a:schemeClr val="accent3">
                    <a:lumMod val="25000"/>
                  </a:schemeClr>
                </a:solidFill>
                <a:latin typeface="Abadi" panose="020B0604020104020204" pitchFamily="34" charset="0"/>
              </a:rPr>
              <a:t>Exploratory Data Analysis results</a:t>
            </a:r>
          </a:p>
          <a:p>
            <a:pPr lvl="3">
              <a:lnSpc>
                <a:spcPct val="100000"/>
              </a:lnSpc>
              <a:spcBef>
                <a:spcPts val="1400"/>
              </a:spcBef>
              <a:buFont typeface="Wingdings" panose="05000000000000000000" pitchFamily="2" charset="2"/>
              <a:buChar char="v"/>
            </a:pPr>
            <a:r>
              <a:rPr lang="en-US" sz="1700" dirty="0">
                <a:solidFill>
                  <a:schemeClr val="accent3">
                    <a:lumMod val="25000"/>
                  </a:schemeClr>
                </a:solidFill>
                <a:latin typeface="Abadi" panose="020B0604020104020204" pitchFamily="34" charset="0"/>
              </a:rPr>
              <a:t>Interactive analytics </a:t>
            </a:r>
          </a:p>
          <a:p>
            <a:pPr lvl="3">
              <a:lnSpc>
                <a:spcPct val="100000"/>
              </a:lnSpc>
              <a:spcBef>
                <a:spcPts val="1400"/>
              </a:spcBef>
              <a:buFont typeface="Wingdings" panose="05000000000000000000" pitchFamily="2" charset="2"/>
              <a:buChar char="v"/>
            </a:pPr>
            <a:r>
              <a:rPr lang="en-US" sz="17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associated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By grouping mission outcomes and counting the records for each group will give the desired result.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674DB6FD-4357-91D2-AA75-8990490FF037}"/>
              </a:ext>
            </a:extLst>
          </p:cNvPr>
          <p:cNvGraphicFramePr>
            <a:graphicFrameLocks noGrp="1"/>
          </p:cNvGraphicFramePr>
          <p:nvPr>
            <p:extLst>
              <p:ext uri="{D42A27DB-BD31-4B8C-83A1-F6EECF244321}">
                <p14:modId xmlns:p14="http://schemas.microsoft.com/office/powerpoint/2010/main" val="1759636866"/>
              </p:ext>
            </p:extLst>
          </p:nvPr>
        </p:nvGraphicFramePr>
        <p:xfrm>
          <a:off x="1063172" y="2235274"/>
          <a:ext cx="6426200" cy="1854200"/>
        </p:xfrm>
        <a:graphic>
          <a:graphicData uri="http://schemas.openxmlformats.org/drawingml/2006/table">
            <a:tbl>
              <a:tblPr firstRow="1" bandRow="1">
                <a:tableStyleId>{5C22544A-7EE6-4342-B048-85BDC9FD1C3A}</a:tableStyleId>
              </a:tblPr>
              <a:tblGrid>
                <a:gridCol w="3213100">
                  <a:extLst>
                    <a:ext uri="{9D8B030D-6E8A-4147-A177-3AD203B41FA5}">
                      <a16:colId xmlns:a16="http://schemas.microsoft.com/office/drawing/2014/main" val="3126597212"/>
                    </a:ext>
                  </a:extLst>
                </a:gridCol>
                <a:gridCol w="3213100">
                  <a:extLst>
                    <a:ext uri="{9D8B030D-6E8A-4147-A177-3AD203B41FA5}">
                      <a16:colId xmlns:a16="http://schemas.microsoft.com/office/drawing/2014/main" val="2608560676"/>
                    </a:ext>
                  </a:extLst>
                </a:gridCol>
              </a:tblGrid>
              <a:tr h="370840">
                <a:tc>
                  <a:txBody>
                    <a:bodyPr/>
                    <a:lstStyle/>
                    <a:p>
                      <a:pPr algn="ctr" fontAlgn="ctr"/>
                      <a:r>
                        <a:rPr lang="en-US" b="1" dirty="0">
                          <a:effectLst/>
                        </a:rPr>
                        <a:t>Mission_Outcome</a:t>
                      </a:r>
                    </a:p>
                  </a:txBody>
                  <a:tcPr anchor="ctr"/>
                </a:tc>
                <a:tc>
                  <a:txBody>
                    <a:bodyPr/>
                    <a:lstStyle/>
                    <a:p>
                      <a:pPr algn="ctr" fontAlgn="ctr"/>
                      <a:r>
                        <a:rPr lang="en-US" b="1">
                          <a:effectLst/>
                        </a:rPr>
                        <a:t>Total_Count</a:t>
                      </a:r>
                    </a:p>
                  </a:txBody>
                  <a:tcPr anchor="ctr"/>
                </a:tc>
                <a:extLst>
                  <a:ext uri="{0D108BD9-81ED-4DB2-BD59-A6C34878D82A}">
                    <a16:rowId xmlns:a16="http://schemas.microsoft.com/office/drawing/2014/main" val="468698063"/>
                  </a:ext>
                </a:extLst>
              </a:tr>
              <a:tr h="370840">
                <a:tc>
                  <a:txBody>
                    <a:bodyPr/>
                    <a:lstStyle/>
                    <a:p>
                      <a:pPr algn="ctr" fontAlgn="ctr"/>
                      <a:r>
                        <a:rPr lang="en-US" dirty="0">
                          <a:effectLst/>
                        </a:rPr>
                        <a:t>Failure (in flight)</a:t>
                      </a:r>
                    </a:p>
                  </a:txBody>
                  <a:tcPr anchor="ctr"/>
                </a:tc>
                <a:tc>
                  <a:txBody>
                    <a:bodyPr/>
                    <a:lstStyle/>
                    <a:p>
                      <a:pPr algn="ctr" fontAlgn="ctr"/>
                      <a:r>
                        <a:rPr lang="en-US" dirty="0">
                          <a:effectLst/>
                        </a:rPr>
                        <a:t>1</a:t>
                      </a:r>
                    </a:p>
                  </a:txBody>
                  <a:tcPr anchor="ctr"/>
                </a:tc>
                <a:extLst>
                  <a:ext uri="{0D108BD9-81ED-4DB2-BD59-A6C34878D82A}">
                    <a16:rowId xmlns:a16="http://schemas.microsoft.com/office/drawing/2014/main" val="254295309"/>
                  </a:ext>
                </a:extLst>
              </a:tr>
              <a:tr h="370840">
                <a:tc>
                  <a:txBody>
                    <a:bodyPr/>
                    <a:lstStyle/>
                    <a:p>
                      <a:pPr algn="ctr" fontAlgn="ctr"/>
                      <a:r>
                        <a:rPr lang="en-US">
                          <a:effectLst/>
                        </a:rPr>
                        <a:t>Success</a:t>
                      </a:r>
                    </a:p>
                  </a:txBody>
                  <a:tcPr anchor="ctr"/>
                </a:tc>
                <a:tc>
                  <a:txBody>
                    <a:bodyPr/>
                    <a:lstStyle/>
                    <a:p>
                      <a:pPr algn="ctr" fontAlgn="ctr"/>
                      <a:r>
                        <a:rPr lang="en-US">
                          <a:effectLst/>
                        </a:rPr>
                        <a:t>98</a:t>
                      </a:r>
                    </a:p>
                  </a:txBody>
                  <a:tcPr anchor="ctr"/>
                </a:tc>
                <a:extLst>
                  <a:ext uri="{0D108BD9-81ED-4DB2-BD59-A6C34878D82A}">
                    <a16:rowId xmlns:a16="http://schemas.microsoft.com/office/drawing/2014/main" val="1529523369"/>
                  </a:ext>
                </a:extLst>
              </a:tr>
              <a:tr h="370840">
                <a:tc>
                  <a:txBody>
                    <a:bodyPr/>
                    <a:lstStyle/>
                    <a:p>
                      <a:pPr algn="ctr" fontAlgn="ctr"/>
                      <a:r>
                        <a:rPr lang="en-US">
                          <a:effectLst/>
                        </a:rPr>
                        <a:t>Success</a:t>
                      </a:r>
                    </a:p>
                  </a:txBody>
                  <a:tcPr anchor="ctr"/>
                </a:tc>
                <a:tc>
                  <a:txBody>
                    <a:bodyPr/>
                    <a:lstStyle/>
                    <a:p>
                      <a:pPr algn="ctr" fontAlgn="ctr"/>
                      <a:r>
                        <a:rPr lang="en-US">
                          <a:effectLst/>
                        </a:rPr>
                        <a:t>1</a:t>
                      </a:r>
                    </a:p>
                  </a:txBody>
                  <a:tcPr anchor="ctr"/>
                </a:tc>
                <a:extLst>
                  <a:ext uri="{0D108BD9-81ED-4DB2-BD59-A6C34878D82A}">
                    <a16:rowId xmlns:a16="http://schemas.microsoft.com/office/drawing/2014/main" val="1139154436"/>
                  </a:ext>
                </a:extLst>
              </a:tr>
              <a:tr h="370840">
                <a:tc>
                  <a:txBody>
                    <a:bodyPr/>
                    <a:lstStyle/>
                    <a:p>
                      <a:pPr algn="ctr" fontAlgn="ctr"/>
                      <a:r>
                        <a:rPr lang="en-US">
                          <a:effectLst/>
                        </a:rPr>
                        <a:t>Success (payload status unclear)</a:t>
                      </a:r>
                    </a:p>
                  </a:txBody>
                  <a:tcPr anchor="ctr"/>
                </a:tc>
                <a:tc>
                  <a:txBody>
                    <a:bodyPr/>
                    <a:lstStyle/>
                    <a:p>
                      <a:pPr algn="ctr" fontAlgn="ctr"/>
                      <a:r>
                        <a:rPr lang="en-US" dirty="0">
                          <a:effectLst/>
                        </a:rPr>
                        <a:t>1</a:t>
                      </a:r>
                    </a:p>
                  </a:txBody>
                  <a:tcPr anchor="ctr"/>
                </a:tc>
                <a:extLst>
                  <a:ext uri="{0D108BD9-81ED-4DB2-BD59-A6C34878D82A}">
                    <a16:rowId xmlns:a16="http://schemas.microsoft.com/office/drawing/2014/main" val="837449368"/>
                  </a:ext>
                </a:extLst>
              </a:tr>
            </a:tbl>
          </a:graphicData>
        </a:graphic>
      </p:graphicFrame>
      <p:pic>
        <p:nvPicPr>
          <p:cNvPr id="7" name="Picture 6">
            <a:extLst>
              <a:ext uri="{FF2B5EF4-FFF2-40B4-BE49-F238E27FC236}">
                <a16:creationId xmlns:a16="http://schemas.microsoft.com/office/drawing/2014/main" id="{33133F0F-AD2E-9981-D454-65A6D00A7DCB}"/>
              </a:ext>
            </a:extLst>
          </p:cNvPr>
          <p:cNvPicPr>
            <a:picLocks noChangeAspect="1"/>
          </p:cNvPicPr>
          <p:nvPr/>
        </p:nvPicPr>
        <p:blipFill>
          <a:blip r:embed="rId3"/>
          <a:stretch>
            <a:fillRect/>
          </a:stretch>
        </p:blipFill>
        <p:spPr>
          <a:xfrm>
            <a:off x="986972" y="4499122"/>
            <a:ext cx="6277851" cy="87642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45190" cy="419994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associated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are the boosters that have carried maximum payload mass recorded in the data set obtained by using a subquery.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3362F81C-AC27-9473-7E53-71526DADC66D}"/>
              </a:ext>
            </a:extLst>
          </p:cNvPr>
          <p:cNvGraphicFramePr>
            <a:graphicFrameLocks noGrp="1"/>
          </p:cNvGraphicFramePr>
          <p:nvPr>
            <p:extLst>
              <p:ext uri="{D42A27DB-BD31-4B8C-83A1-F6EECF244321}">
                <p14:modId xmlns:p14="http://schemas.microsoft.com/office/powerpoint/2010/main" val="198211469"/>
              </p:ext>
            </p:extLst>
          </p:nvPr>
        </p:nvGraphicFramePr>
        <p:xfrm>
          <a:off x="7901974" y="1407250"/>
          <a:ext cx="2385027" cy="4754880"/>
        </p:xfrm>
        <a:graphic>
          <a:graphicData uri="http://schemas.openxmlformats.org/drawingml/2006/table">
            <a:tbl>
              <a:tblPr firstRow="1" bandRow="1">
                <a:tableStyleId>{5C22544A-7EE6-4342-B048-85BDC9FD1C3A}</a:tableStyleId>
              </a:tblPr>
              <a:tblGrid>
                <a:gridCol w="2385027">
                  <a:extLst>
                    <a:ext uri="{9D8B030D-6E8A-4147-A177-3AD203B41FA5}">
                      <a16:colId xmlns:a16="http://schemas.microsoft.com/office/drawing/2014/main" val="288649944"/>
                    </a:ext>
                  </a:extLst>
                </a:gridCol>
              </a:tblGrid>
              <a:tr h="327775">
                <a:tc>
                  <a:txBody>
                    <a:bodyPr/>
                    <a:lstStyle/>
                    <a:p>
                      <a:pPr algn="ctr" fontAlgn="ctr"/>
                      <a:r>
                        <a:rPr lang="en-US" b="1" dirty="0">
                          <a:effectLst/>
                        </a:rPr>
                        <a:t>Booster_Version</a:t>
                      </a:r>
                    </a:p>
                  </a:txBody>
                  <a:tcPr anchor="ctr"/>
                </a:tc>
                <a:extLst>
                  <a:ext uri="{0D108BD9-81ED-4DB2-BD59-A6C34878D82A}">
                    <a16:rowId xmlns:a16="http://schemas.microsoft.com/office/drawing/2014/main" val="2300970792"/>
                  </a:ext>
                </a:extLst>
              </a:tr>
              <a:tr h="327775">
                <a:tc>
                  <a:txBody>
                    <a:bodyPr/>
                    <a:lstStyle/>
                    <a:p>
                      <a:pPr algn="ctr" fontAlgn="ctr"/>
                      <a:r>
                        <a:rPr lang="en-US">
                          <a:effectLst/>
                        </a:rPr>
                        <a:t>F9 B5 B1048.4</a:t>
                      </a:r>
                    </a:p>
                  </a:txBody>
                  <a:tcPr anchor="ctr"/>
                </a:tc>
                <a:extLst>
                  <a:ext uri="{0D108BD9-81ED-4DB2-BD59-A6C34878D82A}">
                    <a16:rowId xmlns:a16="http://schemas.microsoft.com/office/drawing/2014/main" val="3868813749"/>
                  </a:ext>
                </a:extLst>
              </a:tr>
              <a:tr h="327775">
                <a:tc>
                  <a:txBody>
                    <a:bodyPr/>
                    <a:lstStyle/>
                    <a:p>
                      <a:pPr algn="ctr" fontAlgn="ctr"/>
                      <a:r>
                        <a:rPr lang="en-US">
                          <a:effectLst/>
                        </a:rPr>
                        <a:t>F9 B5 B1049.4</a:t>
                      </a:r>
                    </a:p>
                  </a:txBody>
                  <a:tcPr anchor="ctr"/>
                </a:tc>
                <a:extLst>
                  <a:ext uri="{0D108BD9-81ED-4DB2-BD59-A6C34878D82A}">
                    <a16:rowId xmlns:a16="http://schemas.microsoft.com/office/drawing/2014/main" val="3015584436"/>
                  </a:ext>
                </a:extLst>
              </a:tr>
              <a:tr h="327775">
                <a:tc>
                  <a:txBody>
                    <a:bodyPr/>
                    <a:lstStyle/>
                    <a:p>
                      <a:pPr algn="ctr" fontAlgn="ctr"/>
                      <a:r>
                        <a:rPr lang="en-US">
                          <a:effectLst/>
                        </a:rPr>
                        <a:t>F9 B5 B1051.3</a:t>
                      </a:r>
                    </a:p>
                  </a:txBody>
                  <a:tcPr anchor="ctr"/>
                </a:tc>
                <a:extLst>
                  <a:ext uri="{0D108BD9-81ED-4DB2-BD59-A6C34878D82A}">
                    <a16:rowId xmlns:a16="http://schemas.microsoft.com/office/drawing/2014/main" val="2958550047"/>
                  </a:ext>
                </a:extLst>
              </a:tr>
              <a:tr h="327775">
                <a:tc>
                  <a:txBody>
                    <a:bodyPr/>
                    <a:lstStyle/>
                    <a:p>
                      <a:pPr algn="ctr" fontAlgn="ctr"/>
                      <a:r>
                        <a:rPr lang="en-US">
                          <a:effectLst/>
                        </a:rPr>
                        <a:t>F9 B5 B1056.4</a:t>
                      </a:r>
                    </a:p>
                  </a:txBody>
                  <a:tcPr anchor="ctr"/>
                </a:tc>
                <a:extLst>
                  <a:ext uri="{0D108BD9-81ED-4DB2-BD59-A6C34878D82A}">
                    <a16:rowId xmlns:a16="http://schemas.microsoft.com/office/drawing/2014/main" val="3074559363"/>
                  </a:ext>
                </a:extLst>
              </a:tr>
              <a:tr h="327775">
                <a:tc>
                  <a:txBody>
                    <a:bodyPr/>
                    <a:lstStyle/>
                    <a:p>
                      <a:pPr algn="ctr" fontAlgn="ctr"/>
                      <a:r>
                        <a:rPr lang="en-US">
                          <a:effectLst/>
                        </a:rPr>
                        <a:t>F9 B5 B1048.5</a:t>
                      </a:r>
                    </a:p>
                  </a:txBody>
                  <a:tcPr anchor="ctr"/>
                </a:tc>
                <a:extLst>
                  <a:ext uri="{0D108BD9-81ED-4DB2-BD59-A6C34878D82A}">
                    <a16:rowId xmlns:a16="http://schemas.microsoft.com/office/drawing/2014/main" val="4014976846"/>
                  </a:ext>
                </a:extLst>
              </a:tr>
              <a:tr h="327775">
                <a:tc>
                  <a:txBody>
                    <a:bodyPr/>
                    <a:lstStyle/>
                    <a:p>
                      <a:pPr algn="ctr" fontAlgn="ctr"/>
                      <a:r>
                        <a:rPr lang="en-US">
                          <a:effectLst/>
                        </a:rPr>
                        <a:t>F9 B5 B1051.4</a:t>
                      </a:r>
                    </a:p>
                  </a:txBody>
                  <a:tcPr anchor="ctr"/>
                </a:tc>
                <a:extLst>
                  <a:ext uri="{0D108BD9-81ED-4DB2-BD59-A6C34878D82A}">
                    <a16:rowId xmlns:a16="http://schemas.microsoft.com/office/drawing/2014/main" val="3826086036"/>
                  </a:ext>
                </a:extLst>
              </a:tr>
              <a:tr h="327775">
                <a:tc>
                  <a:txBody>
                    <a:bodyPr/>
                    <a:lstStyle/>
                    <a:p>
                      <a:pPr algn="ctr" fontAlgn="ctr"/>
                      <a:r>
                        <a:rPr lang="en-US">
                          <a:effectLst/>
                        </a:rPr>
                        <a:t>F9 B5 B1049.5</a:t>
                      </a:r>
                    </a:p>
                  </a:txBody>
                  <a:tcPr anchor="ctr"/>
                </a:tc>
                <a:extLst>
                  <a:ext uri="{0D108BD9-81ED-4DB2-BD59-A6C34878D82A}">
                    <a16:rowId xmlns:a16="http://schemas.microsoft.com/office/drawing/2014/main" val="3496020938"/>
                  </a:ext>
                </a:extLst>
              </a:tr>
              <a:tr h="327775">
                <a:tc>
                  <a:txBody>
                    <a:bodyPr/>
                    <a:lstStyle/>
                    <a:p>
                      <a:pPr algn="ctr" fontAlgn="ctr"/>
                      <a:r>
                        <a:rPr lang="en-US">
                          <a:effectLst/>
                        </a:rPr>
                        <a:t>F9 B5 B1060.2</a:t>
                      </a:r>
                    </a:p>
                  </a:txBody>
                  <a:tcPr anchor="ctr"/>
                </a:tc>
                <a:extLst>
                  <a:ext uri="{0D108BD9-81ED-4DB2-BD59-A6C34878D82A}">
                    <a16:rowId xmlns:a16="http://schemas.microsoft.com/office/drawing/2014/main" val="2841540049"/>
                  </a:ext>
                </a:extLst>
              </a:tr>
              <a:tr h="327775">
                <a:tc>
                  <a:txBody>
                    <a:bodyPr/>
                    <a:lstStyle/>
                    <a:p>
                      <a:pPr algn="ctr" fontAlgn="ctr"/>
                      <a:r>
                        <a:rPr lang="en-US">
                          <a:effectLst/>
                        </a:rPr>
                        <a:t>F9 B5 B1058.3</a:t>
                      </a:r>
                    </a:p>
                  </a:txBody>
                  <a:tcPr anchor="ctr"/>
                </a:tc>
                <a:extLst>
                  <a:ext uri="{0D108BD9-81ED-4DB2-BD59-A6C34878D82A}">
                    <a16:rowId xmlns:a16="http://schemas.microsoft.com/office/drawing/2014/main" val="1892706122"/>
                  </a:ext>
                </a:extLst>
              </a:tr>
              <a:tr h="327775">
                <a:tc>
                  <a:txBody>
                    <a:bodyPr/>
                    <a:lstStyle/>
                    <a:p>
                      <a:pPr algn="ctr" fontAlgn="ctr"/>
                      <a:r>
                        <a:rPr lang="en-US">
                          <a:effectLst/>
                        </a:rPr>
                        <a:t>F9 B5 B1051.6</a:t>
                      </a:r>
                    </a:p>
                  </a:txBody>
                  <a:tcPr anchor="ctr"/>
                </a:tc>
                <a:extLst>
                  <a:ext uri="{0D108BD9-81ED-4DB2-BD59-A6C34878D82A}">
                    <a16:rowId xmlns:a16="http://schemas.microsoft.com/office/drawing/2014/main" val="3637178495"/>
                  </a:ext>
                </a:extLst>
              </a:tr>
              <a:tr h="327775">
                <a:tc>
                  <a:txBody>
                    <a:bodyPr/>
                    <a:lstStyle/>
                    <a:p>
                      <a:pPr algn="ctr" fontAlgn="ctr"/>
                      <a:r>
                        <a:rPr lang="en-US">
                          <a:effectLst/>
                        </a:rPr>
                        <a:t>F9 B5 B1060.3</a:t>
                      </a:r>
                    </a:p>
                  </a:txBody>
                  <a:tcPr anchor="ctr"/>
                </a:tc>
                <a:extLst>
                  <a:ext uri="{0D108BD9-81ED-4DB2-BD59-A6C34878D82A}">
                    <a16:rowId xmlns:a16="http://schemas.microsoft.com/office/drawing/2014/main" val="2892897400"/>
                  </a:ext>
                </a:extLst>
              </a:tr>
              <a:tr h="327775">
                <a:tc>
                  <a:txBody>
                    <a:bodyPr/>
                    <a:lstStyle/>
                    <a:p>
                      <a:pPr algn="ctr" fontAlgn="ctr"/>
                      <a:r>
                        <a:rPr lang="en-US" dirty="0">
                          <a:effectLst/>
                        </a:rPr>
                        <a:t>F9 B5 B1049.7</a:t>
                      </a:r>
                    </a:p>
                  </a:txBody>
                  <a:tcPr anchor="ctr"/>
                </a:tc>
                <a:extLst>
                  <a:ext uri="{0D108BD9-81ED-4DB2-BD59-A6C34878D82A}">
                    <a16:rowId xmlns:a16="http://schemas.microsoft.com/office/drawing/2014/main" val="379435897"/>
                  </a:ext>
                </a:extLst>
              </a:tr>
            </a:tbl>
          </a:graphicData>
        </a:graphic>
      </p:graphicFrame>
      <p:pic>
        <p:nvPicPr>
          <p:cNvPr id="7" name="Picture 6">
            <a:extLst>
              <a:ext uri="{FF2B5EF4-FFF2-40B4-BE49-F238E27FC236}">
                <a16:creationId xmlns:a16="http://schemas.microsoft.com/office/drawing/2014/main" id="{3F2BEAD5-F863-A1B4-F526-902C6C9E835A}"/>
              </a:ext>
            </a:extLst>
          </p:cNvPr>
          <p:cNvPicPr>
            <a:picLocks noChangeAspect="1"/>
          </p:cNvPicPr>
          <p:nvPr/>
        </p:nvPicPr>
        <p:blipFill>
          <a:blip r:embed="rId3"/>
          <a:stretch>
            <a:fillRect/>
          </a:stretch>
        </p:blipFill>
        <p:spPr>
          <a:xfrm>
            <a:off x="955675" y="3624364"/>
            <a:ext cx="3248478" cy="145752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9563"/>
            <a:ext cx="9745589" cy="4626010"/>
          </a:xfrm>
          <a:prstGeom prst="rect">
            <a:avLst/>
          </a:prstGeom>
        </p:spPr>
        <p:txBody>
          <a:bodyPr lIns="91440" tIns="45720" rIns="91440" bIns="45720" anchor="t">
            <a:normAutofit lnSpcReduction="10000"/>
          </a:bodyPr>
          <a:lstStyle/>
          <a:p>
            <a:pPr>
              <a:lnSpc>
                <a:spcPct val="100000"/>
              </a:lnSpc>
              <a:spcBef>
                <a:spcPts val="1400"/>
              </a:spcBef>
            </a:pPr>
            <a:r>
              <a:rPr lang="en-US" sz="2000" dirty="0">
                <a:solidFill>
                  <a:schemeClr val="accent3">
                    <a:lumMod val="25000"/>
                  </a:schemeClr>
                </a:solidFill>
                <a:latin typeface="Abadi"/>
              </a:rPr>
              <a:t>The failed landing outcomes in drone ship, their booster versions, and launch site names for in year 2015 are:</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The associated query: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 are only two occurrences in the list.</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8" name="Table 7">
            <a:extLst>
              <a:ext uri="{FF2B5EF4-FFF2-40B4-BE49-F238E27FC236}">
                <a16:creationId xmlns:a16="http://schemas.microsoft.com/office/drawing/2014/main" id="{00D233EC-FAC6-83D1-CE55-403AC243BF44}"/>
              </a:ext>
            </a:extLst>
          </p:cNvPr>
          <p:cNvGraphicFramePr>
            <a:graphicFrameLocks noGrp="1"/>
          </p:cNvGraphicFramePr>
          <p:nvPr>
            <p:extLst>
              <p:ext uri="{D42A27DB-BD31-4B8C-83A1-F6EECF244321}">
                <p14:modId xmlns:p14="http://schemas.microsoft.com/office/powerpoint/2010/main" val="3217417378"/>
              </p:ext>
            </p:extLst>
          </p:nvPr>
        </p:nvGraphicFramePr>
        <p:xfrm>
          <a:off x="1099833" y="2011216"/>
          <a:ext cx="7815567" cy="923196"/>
        </p:xfrm>
        <a:graphic>
          <a:graphicData uri="http://schemas.openxmlformats.org/drawingml/2006/table">
            <a:tbl>
              <a:tblPr firstRow="1" bandRow="1">
                <a:tableStyleId>{5C22544A-7EE6-4342-B048-85BDC9FD1C3A}</a:tableStyleId>
              </a:tblPr>
              <a:tblGrid>
                <a:gridCol w="1953892">
                  <a:extLst>
                    <a:ext uri="{9D8B030D-6E8A-4147-A177-3AD203B41FA5}">
                      <a16:colId xmlns:a16="http://schemas.microsoft.com/office/drawing/2014/main" val="2048478982"/>
                    </a:ext>
                  </a:extLst>
                </a:gridCol>
                <a:gridCol w="2640882">
                  <a:extLst>
                    <a:ext uri="{9D8B030D-6E8A-4147-A177-3AD203B41FA5}">
                      <a16:colId xmlns:a16="http://schemas.microsoft.com/office/drawing/2014/main" val="3177090005"/>
                    </a:ext>
                  </a:extLst>
                </a:gridCol>
                <a:gridCol w="1810839">
                  <a:extLst>
                    <a:ext uri="{9D8B030D-6E8A-4147-A177-3AD203B41FA5}">
                      <a16:colId xmlns:a16="http://schemas.microsoft.com/office/drawing/2014/main" val="1038995797"/>
                    </a:ext>
                  </a:extLst>
                </a:gridCol>
                <a:gridCol w="1409954">
                  <a:extLst>
                    <a:ext uri="{9D8B030D-6E8A-4147-A177-3AD203B41FA5}">
                      <a16:colId xmlns:a16="http://schemas.microsoft.com/office/drawing/2014/main" val="1037158267"/>
                    </a:ext>
                  </a:extLst>
                </a:gridCol>
              </a:tblGrid>
              <a:tr h="307732">
                <a:tc>
                  <a:txBody>
                    <a:bodyPr/>
                    <a:lstStyle/>
                    <a:p>
                      <a:pPr algn="ctr" fontAlgn="ctr"/>
                      <a:r>
                        <a:rPr lang="en-US" sz="1400" b="1" dirty="0">
                          <a:effectLst/>
                        </a:rPr>
                        <a:t>Month</a:t>
                      </a:r>
                    </a:p>
                  </a:txBody>
                  <a:tcPr anchor="ctr"/>
                </a:tc>
                <a:tc>
                  <a:txBody>
                    <a:bodyPr/>
                    <a:lstStyle/>
                    <a:p>
                      <a:pPr algn="ctr" fontAlgn="ctr"/>
                      <a:r>
                        <a:rPr lang="en-US" sz="1400" b="1" dirty="0">
                          <a:effectLst/>
                        </a:rPr>
                        <a:t>Failure_Landing_Outcome</a:t>
                      </a:r>
                    </a:p>
                  </a:txBody>
                  <a:tcPr anchor="ctr"/>
                </a:tc>
                <a:tc>
                  <a:txBody>
                    <a:bodyPr/>
                    <a:lstStyle/>
                    <a:p>
                      <a:pPr algn="ctr" fontAlgn="ctr"/>
                      <a:r>
                        <a:rPr lang="en-US" sz="1400" b="1" dirty="0">
                          <a:effectLst/>
                        </a:rPr>
                        <a:t>Booster_Version</a:t>
                      </a:r>
                    </a:p>
                  </a:txBody>
                  <a:tcPr anchor="ctr"/>
                </a:tc>
                <a:tc>
                  <a:txBody>
                    <a:bodyPr/>
                    <a:lstStyle/>
                    <a:p>
                      <a:pPr algn="ctr" fontAlgn="ctr"/>
                      <a:r>
                        <a:rPr lang="en-US" sz="1400" b="1">
                          <a:effectLst/>
                        </a:rPr>
                        <a:t>Launch_Site</a:t>
                      </a:r>
                    </a:p>
                  </a:txBody>
                  <a:tcPr anchor="ctr"/>
                </a:tc>
                <a:extLst>
                  <a:ext uri="{0D108BD9-81ED-4DB2-BD59-A6C34878D82A}">
                    <a16:rowId xmlns:a16="http://schemas.microsoft.com/office/drawing/2014/main" val="1948649762"/>
                  </a:ext>
                </a:extLst>
              </a:tr>
              <a:tr h="307732">
                <a:tc>
                  <a:txBody>
                    <a:bodyPr/>
                    <a:lstStyle/>
                    <a:p>
                      <a:pPr algn="ctr" fontAlgn="ctr"/>
                      <a:r>
                        <a:rPr lang="en-US" sz="1400">
                          <a:effectLst/>
                        </a:rPr>
                        <a:t>January</a:t>
                      </a:r>
                    </a:p>
                  </a:txBody>
                  <a:tcPr anchor="ctr"/>
                </a:tc>
                <a:tc>
                  <a:txBody>
                    <a:bodyPr/>
                    <a:lstStyle/>
                    <a:p>
                      <a:pPr algn="ctr" fontAlgn="ctr"/>
                      <a:r>
                        <a:rPr lang="en-US" sz="1400" dirty="0">
                          <a:effectLst/>
                        </a:rPr>
                        <a:t>Failure (drone ship)</a:t>
                      </a:r>
                    </a:p>
                  </a:txBody>
                  <a:tcPr anchor="ctr"/>
                </a:tc>
                <a:tc>
                  <a:txBody>
                    <a:bodyPr/>
                    <a:lstStyle/>
                    <a:p>
                      <a:pPr algn="ctr" fontAlgn="ctr"/>
                      <a:r>
                        <a:rPr lang="en-US" sz="1400" dirty="0">
                          <a:effectLst/>
                        </a:rPr>
                        <a:t>F9 v1.1 B1012</a:t>
                      </a:r>
                    </a:p>
                  </a:txBody>
                  <a:tcPr anchor="ctr"/>
                </a:tc>
                <a:tc>
                  <a:txBody>
                    <a:bodyPr/>
                    <a:lstStyle/>
                    <a:p>
                      <a:pPr algn="ctr" fontAlgn="ctr"/>
                      <a:r>
                        <a:rPr lang="en-US" sz="1400" dirty="0">
                          <a:effectLst/>
                        </a:rPr>
                        <a:t>CCAFS LC-40</a:t>
                      </a:r>
                    </a:p>
                  </a:txBody>
                  <a:tcPr anchor="ctr"/>
                </a:tc>
                <a:extLst>
                  <a:ext uri="{0D108BD9-81ED-4DB2-BD59-A6C34878D82A}">
                    <a16:rowId xmlns:a16="http://schemas.microsoft.com/office/drawing/2014/main" val="1607295278"/>
                  </a:ext>
                </a:extLst>
              </a:tr>
              <a:tr h="307732">
                <a:tc>
                  <a:txBody>
                    <a:bodyPr/>
                    <a:lstStyle/>
                    <a:p>
                      <a:pPr algn="ctr" fontAlgn="ctr"/>
                      <a:r>
                        <a:rPr lang="en-US" sz="1400" dirty="0">
                          <a:effectLst/>
                        </a:rPr>
                        <a:t>April</a:t>
                      </a:r>
                    </a:p>
                  </a:txBody>
                  <a:tcPr anchor="ctr"/>
                </a:tc>
                <a:tc>
                  <a:txBody>
                    <a:bodyPr/>
                    <a:lstStyle/>
                    <a:p>
                      <a:pPr algn="ctr" fontAlgn="ctr"/>
                      <a:r>
                        <a:rPr lang="en-US" sz="1400" dirty="0">
                          <a:effectLst/>
                        </a:rPr>
                        <a:t>Failure (drone ship)</a:t>
                      </a:r>
                    </a:p>
                  </a:txBody>
                  <a:tcPr anchor="ctr"/>
                </a:tc>
                <a:tc>
                  <a:txBody>
                    <a:bodyPr/>
                    <a:lstStyle/>
                    <a:p>
                      <a:pPr algn="ctr" fontAlgn="ctr"/>
                      <a:r>
                        <a:rPr lang="en-US" sz="1400" dirty="0">
                          <a:effectLst/>
                        </a:rPr>
                        <a:t>F9 v1.1 B1015</a:t>
                      </a:r>
                    </a:p>
                  </a:txBody>
                  <a:tcPr anchor="ctr"/>
                </a:tc>
                <a:tc>
                  <a:txBody>
                    <a:bodyPr/>
                    <a:lstStyle/>
                    <a:p>
                      <a:pPr algn="ctr" fontAlgn="ctr"/>
                      <a:r>
                        <a:rPr lang="en-US" sz="1400" dirty="0">
                          <a:effectLst/>
                        </a:rPr>
                        <a:t>CCAFS LC-40</a:t>
                      </a:r>
                    </a:p>
                  </a:txBody>
                  <a:tcPr anchor="ctr"/>
                </a:tc>
                <a:extLst>
                  <a:ext uri="{0D108BD9-81ED-4DB2-BD59-A6C34878D82A}">
                    <a16:rowId xmlns:a16="http://schemas.microsoft.com/office/drawing/2014/main" val="3605746950"/>
                  </a:ext>
                </a:extLst>
              </a:tr>
            </a:tbl>
          </a:graphicData>
        </a:graphic>
      </p:graphicFrame>
      <p:pic>
        <p:nvPicPr>
          <p:cNvPr id="12" name="Picture 11">
            <a:extLst>
              <a:ext uri="{FF2B5EF4-FFF2-40B4-BE49-F238E27FC236}">
                <a16:creationId xmlns:a16="http://schemas.microsoft.com/office/drawing/2014/main" id="{5B19C086-94EB-0AB1-C0AF-9ABB737786A0}"/>
              </a:ext>
            </a:extLst>
          </p:cNvPr>
          <p:cNvPicPr>
            <a:picLocks noChangeAspect="1"/>
          </p:cNvPicPr>
          <p:nvPr/>
        </p:nvPicPr>
        <p:blipFill>
          <a:blip r:embed="rId3"/>
          <a:stretch>
            <a:fillRect/>
          </a:stretch>
        </p:blipFill>
        <p:spPr>
          <a:xfrm>
            <a:off x="1099833" y="3358734"/>
            <a:ext cx="3254453" cy="209249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4257"/>
            <a:ext cx="6206675" cy="477270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As shown the highest count is attributed to ‘No attempt’ (10 times), followed by ‘Success (drone ship)’ and ‘Failure (drone ship)’ (5 times each) followed by ‘Controlled’ which occurs 3 times</a:t>
            </a:r>
          </a:p>
          <a:p>
            <a:pPr>
              <a:lnSpc>
                <a:spcPct val="100000"/>
              </a:lnSpc>
              <a:spcBef>
                <a:spcPts val="1400"/>
              </a:spcBef>
            </a:pPr>
            <a:r>
              <a:rPr lang="en-US" sz="2200" dirty="0">
                <a:solidFill>
                  <a:schemeClr val="accent3">
                    <a:lumMod val="25000"/>
                  </a:schemeClr>
                </a:solidFill>
                <a:latin typeface="Abadi" panose="020B0604020104020204" pitchFamily="34" charset="0"/>
              </a:rPr>
              <a:t>The associated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D3C1145C-02E2-D22B-F890-106A610F7D99}"/>
              </a:ext>
            </a:extLst>
          </p:cNvPr>
          <p:cNvGraphicFramePr>
            <a:graphicFrameLocks noGrp="1"/>
          </p:cNvGraphicFramePr>
          <p:nvPr>
            <p:extLst>
              <p:ext uri="{D42A27DB-BD31-4B8C-83A1-F6EECF244321}">
                <p14:modId xmlns:p14="http://schemas.microsoft.com/office/powerpoint/2010/main" val="779362218"/>
              </p:ext>
            </p:extLst>
          </p:nvPr>
        </p:nvGraphicFramePr>
        <p:xfrm>
          <a:off x="6976685" y="1552807"/>
          <a:ext cx="4655458" cy="3291840"/>
        </p:xfrm>
        <a:graphic>
          <a:graphicData uri="http://schemas.openxmlformats.org/drawingml/2006/table">
            <a:tbl>
              <a:tblPr firstRow="1" bandRow="1">
                <a:tableStyleId>{5C22544A-7EE6-4342-B048-85BDC9FD1C3A}</a:tableStyleId>
              </a:tblPr>
              <a:tblGrid>
                <a:gridCol w="2327729">
                  <a:extLst>
                    <a:ext uri="{9D8B030D-6E8A-4147-A177-3AD203B41FA5}">
                      <a16:colId xmlns:a16="http://schemas.microsoft.com/office/drawing/2014/main" val="1176109748"/>
                    </a:ext>
                  </a:extLst>
                </a:gridCol>
                <a:gridCol w="2327729">
                  <a:extLst>
                    <a:ext uri="{9D8B030D-6E8A-4147-A177-3AD203B41FA5}">
                      <a16:colId xmlns:a16="http://schemas.microsoft.com/office/drawing/2014/main" val="2261299896"/>
                    </a:ext>
                  </a:extLst>
                </a:gridCol>
              </a:tblGrid>
              <a:tr h="336610">
                <a:tc>
                  <a:txBody>
                    <a:bodyPr/>
                    <a:lstStyle/>
                    <a:p>
                      <a:pPr algn="ctr" fontAlgn="ctr"/>
                      <a:r>
                        <a:rPr lang="en-US" b="1" dirty="0">
                          <a:effectLst/>
                        </a:rPr>
                        <a:t>Landing_Outcome</a:t>
                      </a:r>
                    </a:p>
                  </a:txBody>
                  <a:tcPr anchor="ctr"/>
                </a:tc>
                <a:tc>
                  <a:txBody>
                    <a:bodyPr/>
                    <a:lstStyle/>
                    <a:p>
                      <a:pPr algn="ctr" fontAlgn="ctr"/>
                      <a:r>
                        <a:rPr lang="en-US" b="1" dirty="0" err="1">
                          <a:effectLst/>
                        </a:rPr>
                        <a:t>Outcome_Count</a:t>
                      </a:r>
                      <a:endParaRPr lang="en-US" b="1" dirty="0">
                        <a:effectLst/>
                      </a:endParaRPr>
                    </a:p>
                  </a:txBody>
                  <a:tcPr anchor="ctr"/>
                </a:tc>
                <a:extLst>
                  <a:ext uri="{0D108BD9-81ED-4DB2-BD59-A6C34878D82A}">
                    <a16:rowId xmlns:a16="http://schemas.microsoft.com/office/drawing/2014/main" val="1467687375"/>
                  </a:ext>
                </a:extLst>
              </a:tr>
              <a:tr h="336610">
                <a:tc>
                  <a:txBody>
                    <a:bodyPr/>
                    <a:lstStyle/>
                    <a:p>
                      <a:pPr algn="ctr" fontAlgn="ctr"/>
                      <a:r>
                        <a:rPr lang="en-US">
                          <a:effectLst/>
                        </a:rPr>
                        <a:t>No attempt</a:t>
                      </a:r>
                    </a:p>
                  </a:txBody>
                  <a:tcPr anchor="ctr"/>
                </a:tc>
                <a:tc>
                  <a:txBody>
                    <a:bodyPr/>
                    <a:lstStyle/>
                    <a:p>
                      <a:pPr algn="ctr" fontAlgn="ctr"/>
                      <a:r>
                        <a:rPr lang="en-US">
                          <a:effectLst/>
                        </a:rPr>
                        <a:t>10</a:t>
                      </a:r>
                    </a:p>
                  </a:txBody>
                  <a:tcPr anchor="ctr"/>
                </a:tc>
                <a:extLst>
                  <a:ext uri="{0D108BD9-81ED-4DB2-BD59-A6C34878D82A}">
                    <a16:rowId xmlns:a16="http://schemas.microsoft.com/office/drawing/2014/main" val="2156653725"/>
                  </a:ext>
                </a:extLst>
              </a:tr>
              <a:tr h="336610">
                <a:tc>
                  <a:txBody>
                    <a:bodyPr/>
                    <a:lstStyle/>
                    <a:p>
                      <a:pPr algn="ctr" fontAlgn="ctr"/>
                      <a:r>
                        <a:rPr lang="en-US">
                          <a:effectLst/>
                        </a:rPr>
                        <a:t>Success (drone ship)</a:t>
                      </a:r>
                    </a:p>
                  </a:txBody>
                  <a:tcPr anchor="ctr"/>
                </a:tc>
                <a:tc>
                  <a:txBody>
                    <a:bodyPr/>
                    <a:lstStyle/>
                    <a:p>
                      <a:pPr algn="ctr" fontAlgn="ctr"/>
                      <a:r>
                        <a:rPr lang="en-US" dirty="0">
                          <a:effectLst/>
                        </a:rPr>
                        <a:t>5</a:t>
                      </a:r>
                    </a:p>
                  </a:txBody>
                  <a:tcPr anchor="ctr"/>
                </a:tc>
                <a:extLst>
                  <a:ext uri="{0D108BD9-81ED-4DB2-BD59-A6C34878D82A}">
                    <a16:rowId xmlns:a16="http://schemas.microsoft.com/office/drawing/2014/main" val="2456393123"/>
                  </a:ext>
                </a:extLst>
              </a:tr>
              <a:tr h="336610">
                <a:tc>
                  <a:txBody>
                    <a:bodyPr/>
                    <a:lstStyle/>
                    <a:p>
                      <a:pPr algn="ctr" fontAlgn="ctr"/>
                      <a:r>
                        <a:rPr lang="en-US">
                          <a:effectLst/>
                        </a:rPr>
                        <a:t>Failure (drone ship)</a:t>
                      </a:r>
                    </a:p>
                  </a:txBody>
                  <a:tcPr anchor="ctr"/>
                </a:tc>
                <a:tc>
                  <a:txBody>
                    <a:bodyPr/>
                    <a:lstStyle/>
                    <a:p>
                      <a:pPr algn="ctr" fontAlgn="ctr"/>
                      <a:r>
                        <a:rPr lang="en-US">
                          <a:effectLst/>
                        </a:rPr>
                        <a:t>5</a:t>
                      </a:r>
                    </a:p>
                  </a:txBody>
                  <a:tcPr anchor="ctr"/>
                </a:tc>
                <a:extLst>
                  <a:ext uri="{0D108BD9-81ED-4DB2-BD59-A6C34878D82A}">
                    <a16:rowId xmlns:a16="http://schemas.microsoft.com/office/drawing/2014/main" val="415044203"/>
                  </a:ext>
                </a:extLst>
              </a:tr>
              <a:tr h="336610">
                <a:tc>
                  <a:txBody>
                    <a:bodyPr/>
                    <a:lstStyle/>
                    <a:p>
                      <a:pPr algn="ctr" fontAlgn="ctr"/>
                      <a:r>
                        <a:rPr lang="en-US">
                          <a:effectLst/>
                        </a:rPr>
                        <a:t>Success (ground pad)</a:t>
                      </a:r>
                    </a:p>
                  </a:txBody>
                  <a:tcPr anchor="ctr"/>
                </a:tc>
                <a:tc>
                  <a:txBody>
                    <a:bodyPr/>
                    <a:lstStyle/>
                    <a:p>
                      <a:pPr algn="ctr" fontAlgn="ctr"/>
                      <a:r>
                        <a:rPr lang="en-US">
                          <a:effectLst/>
                        </a:rPr>
                        <a:t>3</a:t>
                      </a:r>
                    </a:p>
                  </a:txBody>
                  <a:tcPr anchor="ctr"/>
                </a:tc>
                <a:extLst>
                  <a:ext uri="{0D108BD9-81ED-4DB2-BD59-A6C34878D82A}">
                    <a16:rowId xmlns:a16="http://schemas.microsoft.com/office/drawing/2014/main" val="209065364"/>
                  </a:ext>
                </a:extLst>
              </a:tr>
              <a:tr h="336610">
                <a:tc>
                  <a:txBody>
                    <a:bodyPr/>
                    <a:lstStyle/>
                    <a:p>
                      <a:pPr algn="ctr" fontAlgn="ctr"/>
                      <a:r>
                        <a:rPr lang="en-US" dirty="0">
                          <a:effectLst/>
                        </a:rPr>
                        <a:t>Controlled (ocean)</a:t>
                      </a:r>
                    </a:p>
                  </a:txBody>
                  <a:tcPr anchor="ctr"/>
                </a:tc>
                <a:tc>
                  <a:txBody>
                    <a:bodyPr/>
                    <a:lstStyle/>
                    <a:p>
                      <a:pPr algn="ctr" fontAlgn="ctr"/>
                      <a:r>
                        <a:rPr lang="en-US">
                          <a:effectLst/>
                        </a:rPr>
                        <a:t>3</a:t>
                      </a:r>
                    </a:p>
                  </a:txBody>
                  <a:tcPr anchor="ctr"/>
                </a:tc>
                <a:extLst>
                  <a:ext uri="{0D108BD9-81ED-4DB2-BD59-A6C34878D82A}">
                    <a16:rowId xmlns:a16="http://schemas.microsoft.com/office/drawing/2014/main" val="3257140325"/>
                  </a:ext>
                </a:extLst>
              </a:tr>
              <a:tr h="336610">
                <a:tc>
                  <a:txBody>
                    <a:bodyPr/>
                    <a:lstStyle/>
                    <a:p>
                      <a:pPr algn="ctr" fontAlgn="ctr"/>
                      <a:r>
                        <a:rPr lang="en-US">
                          <a:effectLst/>
                        </a:rPr>
                        <a:t>Uncontrolled (ocean)</a:t>
                      </a:r>
                    </a:p>
                  </a:txBody>
                  <a:tcPr anchor="ctr"/>
                </a:tc>
                <a:tc>
                  <a:txBody>
                    <a:bodyPr/>
                    <a:lstStyle/>
                    <a:p>
                      <a:pPr algn="ctr" fontAlgn="ctr"/>
                      <a:r>
                        <a:rPr lang="en-US">
                          <a:effectLst/>
                        </a:rPr>
                        <a:t>2</a:t>
                      </a:r>
                    </a:p>
                  </a:txBody>
                  <a:tcPr anchor="ctr"/>
                </a:tc>
                <a:extLst>
                  <a:ext uri="{0D108BD9-81ED-4DB2-BD59-A6C34878D82A}">
                    <a16:rowId xmlns:a16="http://schemas.microsoft.com/office/drawing/2014/main" val="191670615"/>
                  </a:ext>
                </a:extLst>
              </a:tr>
              <a:tr h="336610">
                <a:tc>
                  <a:txBody>
                    <a:bodyPr/>
                    <a:lstStyle/>
                    <a:p>
                      <a:pPr algn="ctr" fontAlgn="ctr"/>
                      <a:r>
                        <a:rPr lang="en-US">
                          <a:effectLst/>
                        </a:rPr>
                        <a:t>Failure (parachute)</a:t>
                      </a:r>
                    </a:p>
                  </a:txBody>
                  <a:tcPr anchor="ctr"/>
                </a:tc>
                <a:tc>
                  <a:txBody>
                    <a:bodyPr/>
                    <a:lstStyle/>
                    <a:p>
                      <a:pPr algn="ctr" fontAlgn="ctr"/>
                      <a:r>
                        <a:rPr lang="en-US">
                          <a:effectLst/>
                        </a:rPr>
                        <a:t>2</a:t>
                      </a:r>
                    </a:p>
                  </a:txBody>
                  <a:tcPr anchor="ctr"/>
                </a:tc>
                <a:extLst>
                  <a:ext uri="{0D108BD9-81ED-4DB2-BD59-A6C34878D82A}">
                    <a16:rowId xmlns:a16="http://schemas.microsoft.com/office/drawing/2014/main" val="1771108564"/>
                  </a:ext>
                </a:extLst>
              </a:tr>
              <a:tr h="336610">
                <a:tc>
                  <a:txBody>
                    <a:bodyPr/>
                    <a:lstStyle/>
                    <a:p>
                      <a:pPr algn="ctr" fontAlgn="ctr"/>
                      <a:r>
                        <a:rPr lang="en-US">
                          <a:effectLst/>
                        </a:rPr>
                        <a:t>Precluded (drone ship)</a:t>
                      </a:r>
                    </a:p>
                  </a:txBody>
                  <a:tcPr anchor="ctr"/>
                </a:tc>
                <a:tc>
                  <a:txBody>
                    <a:bodyPr/>
                    <a:lstStyle/>
                    <a:p>
                      <a:pPr algn="ctr" fontAlgn="ctr"/>
                      <a:r>
                        <a:rPr lang="en-US" dirty="0">
                          <a:effectLst/>
                        </a:rPr>
                        <a:t>1</a:t>
                      </a:r>
                    </a:p>
                  </a:txBody>
                  <a:tcPr anchor="ctr"/>
                </a:tc>
                <a:extLst>
                  <a:ext uri="{0D108BD9-81ED-4DB2-BD59-A6C34878D82A}">
                    <a16:rowId xmlns:a16="http://schemas.microsoft.com/office/drawing/2014/main" val="1227841890"/>
                  </a:ext>
                </a:extLst>
              </a:tr>
            </a:tbl>
          </a:graphicData>
        </a:graphic>
      </p:graphicFrame>
      <p:pic>
        <p:nvPicPr>
          <p:cNvPr id="7" name="Picture 6">
            <a:extLst>
              <a:ext uri="{FF2B5EF4-FFF2-40B4-BE49-F238E27FC236}">
                <a16:creationId xmlns:a16="http://schemas.microsoft.com/office/drawing/2014/main" id="{27B3E3EA-29B9-6400-F885-36B4272DFCBE}"/>
              </a:ext>
            </a:extLst>
          </p:cNvPr>
          <p:cNvPicPr>
            <a:picLocks noChangeAspect="1"/>
          </p:cNvPicPr>
          <p:nvPr/>
        </p:nvPicPr>
        <p:blipFill>
          <a:blip r:embed="rId3"/>
          <a:stretch>
            <a:fillRect/>
          </a:stretch>
        </p:blipFill>
        <p:spPr>
          <a:xfrm>
            <a:off x="770011" y="4844647"/>
            <a:ext cx="4982270" cy="126700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2258" y="1564368"/>
            <a:ext cx="4365171" cy="4446276"/>
          </a:xfrm>
          <a:prstGeom prst="rect">
            <a:avLst/>
          </a:prstGeom>
        </p:spPr>
        <p:txBody>
          <a:bodyPr lIns="91440" tIns="45720" rIns="91440" bIns="45720" anchor="t">
            <a:normAutofit/>
          </a:bodyPr>
          <a:lstStyle/>
          <a:p>
            <a:r>
              <a:rPr lang="en-GB" sz="1800" dirty="0"/>
              <a:t>VAFB SLC-4E is situated near the western coastline, while KSC LC-39A, CCAF LC-40 and CCAF SLC-40 are positioned near the eastern coastline.</a:t>
            </a:r>
          </a:p>
          <a:p>
            <a:r>
              <a:rPr lang="en-GB" sz="1800" dirty="0"/>
              <a:t>Upon zooming in it seems that CCAF LC-40 and CCAF SLC-40 are situated near one-another.</a:t>
            </a:r>
          </a:p>
          <a:p>
            <a:r>
              <a:rPr lang="en-GB" sz="1800" dirty="0"/>
              <a:t>Launch sites are near the sea, probably for safety reasons but not far from roads and railroads.</a:t>
            </a:r>
          </a:p>
          <a:p>
            <a:endParaRPr lang="en-GB" sz="1800" dirty="0"/>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Folium Map Screenshot 1 – Launch Site Locations</a:t>
            </a:r>
            <a:endParaRPr lang="en-US" dirty="0">
              <a:solidFill>
                <a:srgbClr val="0B49CB"/>
              </a:solidFill>
              <a:latin typeface="Abadi"/>
            </a:endParaRPr>
          </a:p>
        </p:txBody>
      </p:sp>
      <p:pic>
        <p:nvPicPr>
          <p:cNvPr id="8" name="Picture 7">
            <a:extLst>
              <a:ext uri="{FF2B5EF4-FFF2-40B4-BE49-F238E27FC236}">
                <a16:creationId xmlns:a16="http://schemas.microsoft.com/office/drawing/2014/main" id="{F2152AD9-BFC4-92E5-E06B-B716CA6DD1BF}"/>
              </a:ext>
            </a:extLst>
          </p:cNvPr>
          <p:cNvPicPr>
            <a:picLocks noChangeAspect="1"/>
          </p:cNvPicPr>
          <p:nvPr/>
        </p:nvPicPr>
        <p:blipFill>
          <a:blip r:embed="rId4"/>
          <a:stretch>
            <a:fillRect/>
          </a:stretch>
        </p:blipFill>
        <p:spPr>
          <a:xfrm>
            <a:off x="5007429" y="1530305"/>
            <a:ext cx="6758668" cy="4052661"/>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961745AE-518F-D4E4-84A6-EE0EC640F747}"/>
              </a:ext>
            </a:extLst>
          </p:cNvPr>
          <p:cNvPicPr>
            <a:picLocks noChangeAspect="1"/>
          </p:cNvPicPr>
          <p:nvPr/>
        </p:nvPicPr>
        <p:blipFill rotWithShape="1">
          <a:blip r:embed="rId5"/>
          <a:srcRect l="30705" t="18346" r="23095" b="21542"/>
          <a:stretch/>
        </p:blipFill>
        <p:spPr>
          <a:xfrm>
            <a:off x="5230466" y="4042947"/>
            <a:ext cx="2522944" cy="1967697"/>
          </a:xfrm>
          <a:prstGeom prst="rect">
            <a:avLst/>
          </a:prstGeom>
        </p:spPr>
        <p:style>
          <a:lnRef idx="2">
            <a:schemeClr val="dk1"/>
          </a:lnRef>
          <a:fillRef idx="1">
            <a:schemeClr val="lt1"/>
          </a:fillRef>
          <a:effectRef idx="0">
            <a:schemeClr val="dk1"/>
          </a:effectRef>
          <a:fontRef idx="minor">
            <a:schemeClr val="dk1"/>
          </a:fontRef>
        </p:style>
      </p:pic>
      <p:sp>
        <p:nvSpPr>
          <p:cNvPr id="12" name="Oval 11">
            <a:extLst>
              <a:ext uri="{FF2B5EF4-FFF2-40B4-BE49-F238E27FC236}">
                <a16:creationId xmlns:a16="http://schemas.microsoft.com/office/drawing/2014/main" id="{1F86E025-3B11-11F5-421F-377EB66D9ABA}"/>
              </a:ext>
            </a:extLst>
          </p:cNvPr>
          <p:cNvSpPr/>
          <p:nvPr/>
        </p:nvSpPr>
        <p:spPr>
          <a:xfrm>
            <a:off x="5230466" y="3333478"/>
            <a:ext cx="386322" cy="4463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E3148F48-11AD-800F-DE0F-40FDCABAA398}"/>
              </a:ext>
            </a:extLst>
          </p:cNvPr>
          <p:cNvCxnSpPr>
            <a:cxnSpLocks/>
            <a:stCxn id="12" idx="4"/>
          </p:cNvCxnSpPr>
          <p:nvPr/>
        </p:nvCxnSpPr>
        <p:spPr>
          <a:xfrm>
            <a:off x="5423627" y="3779792"/>
            <a:ext cx="604184" cy="16630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87B392C-A4E6-135B-FE11-7FE8499AE744}"/>
              </a:ext>
            </a:extLst>
          </p:cNvPr>
          <p:cNvPicPr>
            <a:picLocks noChangeAspect="1"/>
          </p:cNvPicPr>
          <p:nvPr/>
        </p:nvPicPr>
        <p:blipFill>
          <a:blip r:embed="rId6"/>
          <a:stretch>
            <a:fillRect/>
          </a:stretch>
        </p:blipFill>
        <p:spPr>
          <a:xfrm>
            <a:off x="7998240" y="4375310"/>
            <a:ext cx="2748719" cy="1650263"/>
          </a:xfrm>
          <a:prstGeom prst="rect">
            <a:avLst/>
          </a:prstGeom>
        </p:spPr>
        <p:style>
          <a:lnRef idx="2">
            <a:schemeClr val="dk1"/>
          </a:lnRef>
          <a:fillRef idx="1">
            <a:schemeClr val="lt1"/>
          </a:fillRef>
          <a:effectRef idx="0">
            <a:schemeClr val="dk1"/>
          </a:effectRef>
          <a:fontRef idx="minor">
            <a:schemeClr val="dk1"/>
          </a:fontRef>
        </p:style>
      </p:pic>
      <p:sp>
        <p:nvSpPr>
          <p:cNvPr id="11" name="Oval 10">
            <a:extLst>
              <a:ext uri="{FF2B5EF4-FFF2-40B4-BE49-F238E27FC236}">
                <a16:creationId xmlns:a16="http://schemas.microsoft.com/office/drawing/2014/main" id="{7B45281C-A55B-CD56-F50D-807F91E8E88F}"/>
              </a:ext>
            </a:extLst>
          </p:cNvPr>
          <p:cNvSpPr/>
          <p:nvPr/>
        </p:nvSpPr>
        <p:spPr>
          <a:xfrm>
            <a:off x="10991789" y="4375310"/>
            <a:ext cx="393732" cy="43291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C5E3D5E9-FF4B-89F2-30C6-D2C32B66D753}"/>
              </a:ext>
            </a:extLst>
          </p:cNvPr>
          <p:cNvCxnSpPr>
            <a:cxnSpLocks/>
            <a:stCxn id="11" idx="2"/>
          </p:cNvCxnSpPr>
          <p:nvPr/>
        </p:nvCxnSpPr>
        <p:spPr>
          <a:xfrm flipH="1">
            <a:off x="8625840" y="4591765"/>
            <a:ext cx="2365949" cy="3375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5CAB0D-C456-DAE2-6431-687351A339D2}"/>
              </a:ext>
            </a:extLst>
          </p:cNvPr>
          <p:cNvCxnSpPr>
            <a:cxnSpLocks/>
            <a:stCxn id="11" idx="3"/>
          </p:cNvCxnSpPr>
          <p:nvPr/>
        </p:nvCxnSpPr>
        <p:spPr>
          <a:xfrm flipH="1">
            <a:off x="10546080" y="4744822"/>
            <a:ext cx="503370" cy="3108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A5CDE80-AA35-9762-9DE3-6495B5651342}"/>
              </a:ext>
            </a:extLst>
          </p:cNvPr>
          <p:cNvCxnSpPr>
            <a:cxnSpLocks/>
            <a:stCxn id="11" idx="4"/>
          </p:cNvCxnSpPr>
          <p:nvPr/>
        </p:nvCxnSpPr>
        <p:spPr>
          <a:xfrm flipH="1">
            <a:off x="10622637" y="4808220"/>
            <a:ext cx="566018" cy="351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87E40C7-9A9D-B375-2E4B-4C1C01F0433C}"/>
              </a:ext>
            </a:extLst>
          </p:cNvPr>
          <p:cNvCxnSpPr>
            <a:stCxn id="12" idx="3"/>
          </p:cNvCxnSpPr>
          <p:nvPr/>
        </p:nvCxnSpPr>
        <p:spPr>
          <a:xfrm flipH="1">
            <a:off x="5230466" y="3714431"/>
            <a:ext cx="56576" cy="328516"/>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0BF9770-B2A3-1615-74E5-F9D5ED704576}"/>
              </a:ext>
            </a:extLst>
          </p:cNvPr>
          <p:cNvCxnSpPr>
            <a:cxnSpLocks/>
            <a:stCxn id="12" idx="6"/>
          </p:cNvCxnSpPr>
          <p:nvPr/>
        </p:nvCxnSpPr>
        <p:spPr>
          <a:xfrm>
            <a:off x="5616788" y="3556635"/>
            <a:ext cx="2136622" cy="48631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011AA4C-FB39-C0A9-137E-0334E1DAA750}"/>
              </a:ext>
            </a:extLst>
          </p:cNvPr>
          <p:cNvCxnSpPr>
            <a:stCxn id="11" idx="5"/>
          </p:cNvCxnSpPr>
          <p:nvPr/>
        </p:nvCxnSpPr>
        <p:spPr>
          <a:xfrm flipH="1">
            <a:off x="10746959" y="4744822"/>
            <a:ext cx="580901" cy="126582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108DE89-1B54-3CD3-A66D-3C45B7B49D9B}"/>
              </a:ext>
            </a:extLst>
          </p:cNvPr>
          <p:cNvCxnSpPr>
            <a:cxnSpLocks/>
            <a:stCxn id="11" idx="0"/>
          </p:cNvCxnSpPr>
          <p:nvPr/>
        </p:nvCxnSpPr>
        <p:spPr>
          <a:xfrm flipH="1">
            <a:off x="10746959" y="4375310"/>
            <a:ext cx="44169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1509939"/>
            <a:ext cx="4447840" cy="4351338"/>
          </a:xfrm>
          <a:prstGeom prst="rect">
            <a:avLst/>
          </a:prstGeom>
        </p:spPr>
        <p:txBody>
          <a:bodyPr lIns="91440" tIns="45720" rIns="91440" bIns="45720" anchor="t">
            <a:normAutofit/>
          </a:bodyPr>
          <a:lstStyle/>
          <a:p>
            <a:pPr>
              <a:spcBef>
                <a:spcPts val="1400"/>
              </a:spcBef>
            </a:pPr>
            <a:r>
              <a:rPr lang="en-US" sz="1800" dirty="0">
                <a:solidFill>
                  <a:schemeClr val="accent3">
                    <a:lumMod val="25000"/>
                  </a:schemeClr>
                </a:solidFill>
              </a:rPr>
              <a:t>Upon zooming into the map, we can see the success and failure markers which are </a:t>
            </a:r>
            <a:r>
              <a:rPr lang="en-US" sz="1800" dirty="0">
                <a:solidFill>
                  <a:srgbClr val="00B050"/>
                </a:solidFill>
              </a:rPr>
              <a:t>green</a:t>
            </a:r>
            <a:r>
              <a:rPr lang="en-US" sz="1800" dirty="0">
                <a:solidFill>
                  <a:schemeClr val="accent3">
                    <a:lumMod val="25000"/>
                  </a:schemeClr>
                </a:solidFill>
              </a:rPr>
              <a:t> and </a:t>
            </a:r>
            <a:r>
              <a:rPr lang="en-US" sz="1800" dirty="0">
                <a:solidFill>
                  <a:srgbClr val="FF0000"/>
                </a:solidFill>
              </a:rPr>
              <a:t>red</a:t>
            </a:r>
            <a:r>
              <a:rPr lang="en-US" sz="1800" dirty="0">
                <a:solidFill>
                  <a:schemeClr val="accent3">
                    <a:lumMod val="25000"/>
                  </a:schemeClr>
                </a:solidFill>
              </a:rPr>
              <a:t> colored respectively for each site.</a:t>
            </a:r>
          </a:p>
          <a:p>
            <a:pPr>
              <a:spcBef>
                <a:spcPts val="1400"/>
              </a:spcBef>
            </a:pPr>
            <a:r>
              <a:rPr lang="en-US" sz="1800" dirty="0">
                <a:solidFill>
                  <a:schemeClr val="accent3">
                    <a:lumMod val="25000"/>
                  </a:schemeClr>
                </a:solidFill>
              </a:rPr>
              <a:t>It is observed that out of the 13 launches in KSC LC-39A 10 of them were successful while 3 missions failed which gives it the highest success rate of about 76.9%. </a:t>
            </a:r>
          </a:p>
          <a:p>
            <a:pPr>
              <a:spcBef>
                <a:spcPts val="1400"/>
              </a:spcBef>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2 – Success/Failed Launches for Launch Sites</a:t>
            </a:r>
          </a:p>
        </p:txBody>
      </p:sp>
      <p:pic>
        <p:nvPicPr>
          <p:cNvPr id="4" name="Picture 3">
            <a:extLst>
              <a:ext uri="{FF2B5EF4-FFF2-40B4-BE49-F238E27FC236}">
                <a16:creationId xmlns:a16="http://schemas.microsoft.com/office/drawing/2014/main" id="{1F1C035D-3780-1A84-996B-9FEAC0EBF759}"/>
              </a:ext>
            </a:extLst>
          </p:cNvPr>
          <p:cNvPicPr>
            <a:picLocks noChangeAspect="1"/>
          </p:cNvPicPr>
          <p:nvPr/>
        </p:nvPicPr>
        <p:blipFill>
          <a:blip r:embed="rId4"/>
          <a:stretch>
            <a:fillRect/>
          </a:stretch>
        </p:blipFill>
        <p:spPr>
          <a:xfrm>
            <a:off x="5543263" y="1509939"/>
            <a:ext cx="6343018" cy="3809388"/>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661CE75A-56D3-ABCF-B2D0-F5284CD24724}"/>
              </a:ext>
            </a:extLst>
          </p:cNvPr>
          <p:cNvPicPr>
            <a:picLocks noChangeAspect="1"/>
          </p:cNvPicPr>
          <p:nvPr/>
        </p:nvPicPr>
        <p:blipFill>
          <a:blip r:embed="rId5"/>
          <a:stretch>
            <a:fillRect/>
          </a:stretch>
        </p:blipFill>
        <p:spPr>
          <a:xfrm>
            <a:off x="5427770" y="4421707"/>
            <a:ext cx="1212192" cy="1098438"/>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55C3EBA1-1BE2-2BC8-19BF-A5AA9D6FE08D}"/>
              </a:ext>
            </a:extLst>
          </p:cNvPr>
          <p:cNvSpPr txBox="1"/>
          <p:nvPr/>
        </p:nvSpPr>
        <p:spPr>
          <a:xfrm>
            <a:off x="5360700" y="5556901"/>
            <a:ext cx="1346331" cy="369332"/>
          </a:xfrm>
          <a:prstGeom prst="rect">
            <a:avLst/>
          </a:prstGeom>
          <a:noFill/>
        </p:spPr>
        <p:txBody>
          <a:bodyPr wrap="none" rtlCol="0">
            <a:spAutoFit/>
          </a:bodyPr>
          <a:lstStyle/>
          <a:p>
            <a:r>
              <a:rPr lang="en-US" dirty="0"/>
              <a:t>VAFB SLC-4E</a:t>
            </a:r>
          </a:p>
        </p:txBody>
      </p:sp>
      <p:sp>
        <p:nvSpPr>
          <p:cNvPr id="13" name="Oval 12">
            <a:extLst>
              <a:ext uri="{FF2B5EF4-FFF2-40B4-BE49-F238E27FC236}">
                <a16:creationId xmlns:a16="http://schemas.microsoft.com/office/drawing/2014/main" id="{4E1F47AC-27FD-002B-113F-7127479E01A2}"/>
              </a:ext>
            </a:extLst>
          </p:cNvPr>
          <p:cNvSpPr/>
          <p:nvPr/>
        </p:nvSpPr>
        <p:spPr>
          <a:xfrm>
            <a:off x="5795052" y="2960915"/>
            <a:ext cx="465518" cy="4537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644673C-E17B-17E1-CC23-F514FA1F8129}"/>
              </a:ext>
            </a:extLst>
          </p:cNvPr>
          <p:cNvSpPr/>
          <p:nvPr/>
        </p:nvSpPr>
        <p:spPr>
          <a:xfrm>
            <a:off x="11220868" y="3951515"/>
            <a:ext cx="474208" cy="5225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C17C826E-6681-8651-93F4-D5D2937A2496}"/>
              </a:ext>
            </a:extLst>
          </p:cNvPr>
          <p:cNvPicPr>
            <a:picLocks noChangeAspect="1"/>
          </p:cNvPicPr>
          <p:nvPr/>
        </p:nvPicPr>
        <p:blipFill>
          <a:blip r:embed="rId6"/>
          <a:stretch>
            <a:fillRect/>
          </a:stretch>
        </p:blipFill>
        <p:spPr>
          <a:xfrm>
            <a:off x="7397537" y="4425171"/>
            <a:ext cx="1132732" cy="1094975"/>
          </a:xfrm>
          <a:prstGeom prst="rect">
            <a:avLst/>
          </a:prstGeom>
        </p:spPr>
        <p:style>
          <a:lnRef idx="2">
            <a:schemeClr val="dk1"/>
          </a:lnRef>
          <a:fillRef idx="1">
            <a:schemeClr val="lt1"/>
          </a:fillRef>
          <a:effectRef idx="0">
            <a:schemeClr val="dk1"/>
          </a:effectRef>
          <a:fontRef idx="minor">
            <a:schemeClr val="dk1"/>
          </a:fontRef>
        </p:style>
      </p:pic>
      <p:sp>
        <p:nvSpPr>
          <p:cNvPr id="32" name="TextBox 31">
            <a:extLst>
              <a:ext uri="{FF2B5EF4-FFF2-40B4-BE49-F238E27FC236}">
                <a16:creationId xmlns:a16="http://schemas.microsoft.com/office/drawing/2014/main" id="{08C5A58B-56E5-B102-05E5-F666BEC1E626}"/>
              </a:ext>
            </a:extLst>
          </p:cNvPr>
          <p:cNvSpPr txBox="1"/>
          <p:nvPr/>
        </p:nvSpPr>
        <p:spPr>
          <a:xfrm>
            <a:off x="7367198" y="5556901"/>
            <a:ext cx="1241302" cy="369332"/>
          </a:xfrm>
          <a:prstGeom prst="rect">
            <a:avLst/>
          </a:prstGeom>
          <a:noFill/>
        </p:spPr>
        <p:txBody>
          <a:bodyPr wrap="none" rtlCol="0">
            <a:spAutoFit/>
          </a:bodyPr>
          <a:lstStyle/>
          <a:p>
            <a:r>
              <a:rPr lang="en-US" dirty="0"/>
              <a:t>KSC LC-39A</a:t>
            </a:r>
          </a:p>
        </p:txBody>
      </p:sp>
      <p:pic>
        <p:nvPicPr>
          <p:cNvPr id="34" name="Picture 33">
            <a:extLst>
              <a:ext uri="{FF2B5EF4-FFF2-40B4-BE49-F238E27FC236}">
                <a16:creationId xmlns:a16="http://schemas.microsoft.com/office/drawing/2014/main" id="{59715B8B-A7B7-A216-FB56-1A50F2E84EFF}"/>
              </a:ext>
            </a:extLst>
          </p:cNvPr>
          <p:cNvPicPr>
            <a:picLocks noChangeAspect="1"/>
          </p:cNvPicPr>
          <p:nvPr/>
        </p:nvPicPr>
        <p:blipFill>
          <a:blip r:embed="rId7"/>
          <a:stretch>
            <a:fillRect/>
          </a:stretch>
        </p:blipFill>
        <p:spPr>
          <a:xfrm>
            <a:off x="8652446" y="4425170"/>
            <a:ext cx="1132732" cy="1094975"/>
          </a:xfrm>
          <a:prstGeom prst="rect">
            <a:avLst/>
          </a:prstGeom>
        </p:spPr>
        <p:style>
          <a:lnRef idx="2">
            <a:schemeClr val="dk1"/>
          </a:lnRef>
          <a:fillRef idx="1">
            <a:schemeClr val="lt1"/>
          </a:fillRef>
          <a:effectRef idx="0">
            <a:schemeClr val="dk1"/>
          </a:effectRef>
          <a:fontRef idx="minor">
            <a:schemeClr val="dk1"/>
          </a:fontRef>
        </p:style>
      </p:pic>
      <p:sp>
        <p:nvSpPr>
          <p:cNvPr id="35" name="TextBox 34">
            <a:extLst>
              <a:ext uri="{FF2B5EF4-FFF2-40B4-BE49-F238E27FC236}">
                <a16:creationId xmlns:a16="http://schemas.microsoft.com/office/drawing/2014/main" id="{19ACEB73-445C-FEC2-E732-8D7CD62E8E21}"/>
              </a:ext>
            </a:extLst>
          </p:cNvPr>
          <p:cNvSpPr txBox="1"/>
          <p:nvPr/>
        </p:nvSpPr>
        <p:spPr>
          <a:xfrm>
            <a:off x="8544268" y="5556900"/>
            <a:ext cx="1349087" cy="369332"/>
          </a:xfrm>
          <a:prstGeom prst="rect">
            <a:avLst/>
          </a:prstGeom>
          <a:noFill/>
        </p:spPr>
        <p:txBody>
          <a:bodyPr wrap="none" rtlCol="0">
            <a:spAutoFit/>
          </a:bodyPr>
          <a:lstStyle/>
          <a:p>
            <a:r>
              <a:rPr lang="en-US" dirty="0"/>
              <a:t>CCAFS LC-40</a:t>
            </a:r>
          </a:p>
        </p:txBody>
      </p:sp>
      <p:pic>
        <p:nvPicPr>
          <p:cNvPr id="42" name="Picture 41">
            <a:extLst>
              <a:ext uri="{FF2B5EF4-FFF2-40B4-BE49-F238E27FC236}">
                <a16:creationId xmlns:a16="http://schemas.microsoft.com/office/drawing/2014/main" id="{1C622D0E-67E1-8DDC-7483-7115C3EF9A95}"/>
              </a:ext>
            </a:extLst>
          </p:cNvPr>
          <p:cNvPicPr>
            <a:picLocks noChangeAspect="1"/>
          </p:cNvPicPr>
          <p:nvPr/>
        </p:nvPicPr>
        <p:blipFill>
          <a:blip r:embed="rId8"/>
          <a:stretch>
            <a:fillRect/>
          </a:stretch>
        </p:blipFill>
        <p:spPr>
          <a:xfrm>
            <a:off x="9876865" y="4425171"/>
            <a:ext cx="1134084" cy="1094975"/>
          </a:xfrm>
          <a:prstGeom prst="rect">
            <a:avLst/>
          </a:prstGeom>
        </p:spPr>
        <p:style>
          <a:lnRef idx="2">
            <a:schemeClr val="dk1"/>
          </a:lnRef>
          <a:fillRef idx="1">
            <a:schemeClr val="lt1"/>
          </a:fillRef>
          <a:effectRef idx="0">
            <a:schemeClr val="dk1"/>
          </a:effectRef>
          <a:fontRef idx="minor">
            <a:schemeClr val="dk1"/>
          </a:fontRef>
        </p:style>
      </p:pic>
      <p:sp>
        <p:nvSpPr>
          <p:cNvPr id="43" name="TextBox 42">
            <a:extLst>
              <a:ext uri="{FF2B5EF4-FFF2-40B4-BE49-F238E27FC236}">
                <a16:creationId xmlns:a16="http://schemas.microsoft.com/office/drawing/2014/main" id="{40497505-380F-44AB-C312-F3753565AE76}"/>
              </a:ext>
            </a:extLst>
          </p:cNvPr>
          <p:cNvSpPr txBox="1"/>
          <p:nvPr/>
        </p:nvSpPr>
        <p:spPr>
          <a:xfrm>
            <a:off x="9785178" y="5556901"/>
            <a:ext cx="1454885" cy="369332"/>
          </a:xfrm>
          <a:prstGeom prst="rect">
            <a:avLst/>
          </a:prstGeom>
          <a:noFill/>
        </p:spPr>
        <p:txBody>
          <a:bodyPr wrap="none" rtlCol="0">
            <a:spAutoFit/>
          </a:bodyPr>
          <a:lstStyle/>
          <a:p>
            <a:r>
              <a:rPr lang="en-US" dirty="0"/>
              <a:t>CCAFS SLC-40</a:t>
            </a:r>
          </a:p>
        </p:txBody>
      </p:sp>
      <p:cxnSp>
        <p:nvCxnSpPr>
          <p:cNvPr id="65" name="Connector: Elbow 64">
            <a:extLst>
              <a:ext uri="{FF2B5EF4-FFF2-40B4-BE49-F238E27FC236}">
                <a16:creationId xmlns:a16="http://schemas.microsoft.com/office/drawing/2014/main" id="{54F7C8F0-2A2D-8598-4367-313F89F5F6C0}"/>
              </a:ext>
            </a:extLst>
          </p:cNvPr>
          <p:cNvCxnSpPr>
            <a:stCxn id="24" idx="0"/>
            <a:endCxn id="26" idx="0"/>
          </p:cNvCxnSpPr>
          <p:nvPr/>
        </p:nvCxnSpPr>
        <p:spPr>
          <a:xfrm rot="16200000" flipH="1" flipV="1">
            <a:off x="9474110" y="2441308"/>
            <a:ext cx="473656" cy="3494069"/>
          </a:xfrm>
          <a:prstGeom prst="bentConnector3">
            <a:avLst>
              <a:gd name="adj1" fmla="val -8273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2CC3C1E8-E374-E3F5-9E2C-6C49B4CEE7A5}"/>
              </a:ext>
            </a:extLst>
          </p:cNvPr>
          <p:cNvCxnSpPr>
            <a:stCxn id="24" idx="2"/>
            <a:endCxn id="34" idx="0"/>
          </p:cNvCxnSpPr>
          <p:nvPr/>
        </p:nvCxnSpPr>
        <p:spPr>
          <a:xfrm rot="10800000" flipV="1">
            <a:off x="9218812" y="4212772"/>
            <a:ext cx="2002056" cy="21239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5E28295B-7C59-885E-F15C-710F089A5C3F}"/>
              </a:ext>
            </a:extLst>
          </p:cNvPr>
          <p:cNvCxnSpPr>
            <a:endCxn id="42" idx="3"/>
          </p:cNvCxnSpPr>
          <p:nvPr/>
        </p:nvCxnSpPr>
        <p:spPr>
          <a:xfrm rot="5400000">
            <a:off x="10985146" y="4499833"/>
            <a:ext cx="498630" cy="44702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2F06EE5-0514-2A4D-4455-111119185C39}"/>
              </a:ext>
            </a:extLst>
          </p:cNvPr>
          <p:cNvCxnSpPr>
            <a:stCxn id="13" idx="4"/>
            <a:endCxn id="10" idx="0"/>
          </p:cNvCxnSpPr>
          <p:nvPr/>
        </p:nvCxnSpPr>
        <p:spPr>
          <a:xfrm>
            <a:off x="6027811" y="3414633"/>
            <a:ext cx="6055" cy="1007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13511"/>
            <a:ext cx="5325990" cy="431482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From the map we can see that the launch site CCAFS SLC-40 is near the coastline (0.87 km), railroad (1.29) and highway (0.59 km).</a:t>
            </a:r>
          </a:p>
          <a:p>
            <a:pPr>
              <a:lnSpc>
                <a:spcPct val="100000"/>
              </a:lnSpc>
              <a:spcBef>
                <a:spcPts val="1400"/>
              </a:spcBef>
            </a:pPr>
            <a:r>
              <a:rPr lang="en-US" sz="1800" dirty="0">
                <a:solidFill>
                  <a:schemeClr val="accent3">
                    <a:lumMod val="25000"/>
                  </a:schemeClr>
                </a:solidFill>
                <a:latin typeface="Abadi" panose="020B0604020104020204" pitchFamily="34" charset="0"/>
              </a:rPr>
              <a:t>CCAFS SLC-40 is far away from the cities (23.21 km from Titusville).</a:t>
            </a:r>
          </a:p>
          <a:p>
            <a:pPr>
              <a:lnSpc>
                <a:spcPct val="100000"/>
              </a:lnSpc>
              <a:spcBef>
                <a:spcPts val="1400"/>
              </a:spcBef>
            </a:pPr>
            <a:r>
              <a:rPr lang="en-US" sz="1800" dirty="0">
                <a:solidFill>
                  <a:schemeClr val="accent3">
                    <a:lumMod val="25000"/>
                  </a:schemeClr>
                </a:solidFill>
                <a:latin typeface="Abadi" panose="020B0604020104020204" pitchFamily="34" charset="0"/>
              </a:rPr>
              <a:t>All launch sites are near the coastline near railroads and highways but not near cities for safety reasons so that the debris or fuel do not hit people.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3 – Proximity of Launch Site(s) to Other Areas</a:t>
            </a:r>
          </a:p>
        </p:txBody>
      </p:sp>
      <p:pic>
        <p:nvPicPr>
          <p:cNvPr id="4" name="Picture 3">
            <a:extLst>
              <a:ext uri="{FF2B5EF4-FFF2-40B4-BE49-F238E27FC236}">
                <a16:creationId xmlns:a16="http://schemas.microsoft.com/office/drawing/2014/main" id="{FE4C18DC-EE1B-3C88-AC89-750497B1E5F1}"/>
              </a:ext>
            </a:extLst>
          </p:cNvPr>
          <p:cNvPicPr>
            <a:picLocks noChangeAspect="1"/>
          </p:cNvPicPr>
          <p:nvPr/>
        </p:nvPicPr>
        <p:blipFill>
          <a:blip r:embed="rId3"/>
          <a:stretch>
            <a:fillRect/>
          </a:stretch>
        </p:blipFill>
        <p:spPr>
          <a:xfrm>
            <a:off x="6131982" y="1413510"/>
            <a:ext cx="5325990" cy="3185593"/>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973F7783-EAB4-4A37-34B6-7A3FEA97F045}"/>
              </a:ext>
            </a:extLst>
          </p:cNvPr>
          <p:cNvPicPr>
            <a:picLocks noChangeAspect="1"/>
          </p:cNvPicPr>
          <p:nvPr/>
        </p:nvPicPr>
        <p:blipFill>
          <a:blip r:embed="rId4"/>
          <a:stretch>
            <a:fillRect/>
          </a:stretch>
        </p:blipFill>
        <p:spPr>
          <a:xfrm>
            <a:off x="6131982" y="3591156"/>
            <a:ext cx="3719589" cy="2015893"/>
          </a:xfrm>
          <a:prstGeom prst="rect">
            <a:avLst/>
          </a:prstGeom>
        </p:spPr>
        <p:style>
          <a:lnRef idx="2">
            <a:schemeClr val="dk1"/>
          </a:lnRef>
          <a:fillRef idx="1">
            <a:schemeClr val="lt1"/>
          </a:fillRef>
          <a:effectRef idx="0">
            <a:schemeClr val="dk1"/>
          </a:effectRef>
          <a:fontRef idx="minor">
            <a:schemeClr val="dk1"/>
          </a:fontRef>
        </p:style>
      </p:pic>
      <p:pic>
        <p:nvPicPr>
          <p:cNvPr id="12" name="Picture 11">
            <a:extLst>
              <a:ext uri="{FF2B5EF4-FFF2-40B4-BE49-F238E27FC236}">
                <a16:creationId xmlns:a16="http://schemas.microsoft.com/office/drawing/2014/main" id="{0C85D699-BD14-B0DC-578D-441277782EC4}"/>
              </a:ext>
            </a:extLst>
          </p:cNvPr>
          <p:cNvPicPr>
            <a:picLocks noChangeAspect="1"/>
          </p:cNvPicPr>
          <p:nvPr/>
        </p:nvPicPr>
        <p:blipFill>
          <a:blip r:embed="rId5"/>
          <a:stretch>
            <a:fillRect/>
          </a:stretch>
        </p:blipFill>
        <p:spPr>
          <a:xfrm>
            <a:off x="6135053" y="4932225"/>
            <a:ext cx="1567134" cy="1387125"/>
          </a:xfrm>
          <a:prstGeom prst="rect">
            <a:avLst/>
          </a:prstGeom>
        </p:spPr>
        <p:style>
          <a:lnRef idx="2">
            <a:schemeClr val="dk1"/>
          </a:lnRef>
          <a:fillRef idx="1">
            <a:schemeClr val="lt1"/>
          </a:fillRef>
          <a:effectRef idx="0">
            <a:schemeClr val="dk1"/>
          </a:effectRef>
          <a:fontRef idx="minor">
            <a:schemeClr val="dk1"/>
          </a:fontRef>
        </p:style>
      </p:pic>
      <p:sp>
        <p:nvSpPr>
          <p:cNvPr id="13" name="Oval 12">
            <a:extLst>
              <a:ext uri="{FF2B5EF4-FFF2-40B4-BE49-F238E27FC236}">
                <a16:creationId xmlns:a16="http://schemas.microsoft.com/office/drawing/2014/main" id="{DE7E0FDF-14AC-3859-5659-91D9504F0107}"/>
              </a:ext>
            </a:extLst>
          </p:cNvPr>
          <p:cNvSpPr/>
          <p:nvPr/>
        </p:nvSpPr>
        <p:spPr>
          <a:xfrm>
            <a:off x="10874829" y="3570923"/>
            <a:ext cx="410782" cy="4132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1F1BD57-77A9-B88D-9AE8-BA7A7DD310FD}"/>
              </a:ext>
            </a:extLst>
          </p:cNvPr>
          <p:cNvCxnSpPr>
            <a:cxnSpLocks/>
            <a:stCxn id="13" idx="4"/>
            <a:endCxn id="10" idx="3"/>
          </p:cNvCxnSpPr>
          <p:nvPr/>
        </p:nvCxnSpPr>
        <p:spPr>
          <a:xfrm rot="5400000">
            <a:off x="10158430" y="3677313"/>
            <a:ext cx="614932" cy="122864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05E59A2-F637-F7AC-E911-64F877EB00CE}"/>
              </a:ext>
            </a:extLst>
          </p:cNvPr>
          <p:cNvSpPr/>
          <p:nvPr/>
        </p:nvSpPr>
        <p:spPr>
          <a:xfrm>
            <a:off x="9272393" y="4685513"/>
            <a:ext cx="420248" cy="4178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BB2D9E0A-3769-7FED-45BF-691FA1568D92}"/>
              </a:ext>
            </a:extLst>
          </p:cNvPr>
          <p:cNvCxnSpPr>
            <a:cxnSpLocks/>
          </p:cNvCxnSpPr>
          <p:nvPr/>
        </p:nvCxnSpPr>
        <p:spPr>
          <a:xfrm rot="5400000">
            <a:off x="8316338" y="4455688"/>
            <a:ext cx="522392" cy="178033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0953" y="5037303"/>
            <a:ext cx="10053715" cy="1035733"/>
          </a:xfrm>
          <a:prstGeom prst="rect">
            <a:avLst/>
          </a:prstGeom>
        </p:spPr>
        <p:txBody>
          <a:bodyPr lIns="91440" tIns="45720" rIns="91440" bIns="45720" anchor="t">
            <a:normAutofit fontScale="92500" lnSpcReduction="2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location of launch site appears to be an important contributing factor to success of missions.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other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1 – Total Success By All Sites </a:t>
            </a:r>
          </a:p>
        </p:txBody>
      </p:sp>
      <p:pic>
        <p:nvPicPr>
          <p:cNvPr id="4" name="Picture 3" descr="A pie chart with different colored circles&#10;&#10;Description automatically generated">
            <a:extLst>
              <a:ext uri="{FF2B5EF4-FFF2-40B4-BE49-F238E27FC236}">
                <a16:creationId xmlns:a16="http://schemas.microsoft.com/office/drawing/2014/main" id="{4CD015CF-6BCE-9A12-A074-29537DB0A46C}"/>
              </a:ext>
            </a:extLst>
          </p:cNvPr>
          <p:cNvPicPr>
            <a:picLocks noChangeAspect="1"/>
          </p:cNvPicPr>
          <p:nvPr/>
        </p:nvPicPr>
        <p:blipFill>
          <a:blip r:embed="rId3"/>
          <a:stretch>
            <a:fillRect/>
          </a:stretch>
        </p:blipFill>
        <p:spPr>
          <a:xfrm>
            <a:off x="838200" y="1527549"/>
            <a:ext cx="10515600" cy="314838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58686"/>
            <a:ext cx="6802818" cy="4566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u="sng">
                <a:solidFill>
                  <a:schemeClr val="accent3">
                    <a:lumMod val="25000"/>
                  </a:schemeClr>
                </a:solidFill>
                <a:latin typeface="Abadi" panose="020B0604020104020204" pitchFamily="34" charset="0"/>
              </a:rPr>
              <a:t>Project background and context</a:t>
            </a:r>
          </a:p>
          <a:p>
            <a:pPr marL="914400" lvl="2" indent="0" algn="just">
              <a:spcBef>
                <a:spcPts val="1400"/>
              </a:spcBef>
              <a:buNone/>
            </a:pPr>
            <a:r>
              <a:rPr lang="en-US" sz="1600">
                <a:solidFill>
                  <a:schemeClr val="accent3">
                    <a:lumMod val="25000"/>
                  </a:schemeClr>
                </a:solidFill>
                <a:latin typeface="Abadi" panose="020B0604020104020204" pitchFamily="34" charset="0"/>
              </a:rPr>
              <a:t>SpaceX, a successful company of the commercial space age advertises Falcon9 rocket launches on its website with a cost of 62 million dollars the other providers charge upwards of 165 million dollars each. Much of the savings is because unlike other providers, SpaceX’s Falcon9 can reuse the 1</a:t>
            </a:r>
            <a:r>
              <a:rPr lang="en-US" sz="1600" baseline="30000">
                <a:solidFill>
                  <a:schemeClr val="accent3">
                    <a:lumMod val="25000"/>
                  </a:schemeClr>
                </a:solidFill>
                <a:latin typeface="Abadi" panose="020B0604020104020204" pitchFamily="34" charset="0"/>
              </a:rPr>
              <a:t>st</a:t>
            </a:r>
            <a:r>
              <a:rPr lang="en-US" sz="1600">
                <a:solidFill>
                  <a:schemeClr val="accent3">
                    <a:lumMod val="25000"/>
                  </a:schemeClr>
                </a:solidFill>
                <a:latin typeface="Abadi" panose="020B0604020104020204" pitchFamily="34" charset="0"/>
              </a:rPr>
              <a:t> stage.  </a:t>
            </a:r>
          </a:p>
          <a:p>
            <a:pPr marL="0" indent="0">
              <a:spcBef>
                <a:spcPts val="1400"/>
              </a:spcBef>
              <a:buNone/>
            </a:pPr>
            <a:r>
              <a:rPr lang="en-US" sz="2400" b="1" u="sng">
                <a:solidFill>
                  <a:schemeClr val="accent3">
                    <a:lumMod val="25000"/>
                  </a:schemeClr>
                </a:solidFill>
                <a:latin typeface="Abadi" panose="020B0604020104020204" pitchFamily="34" charset="0"/>
              </a:rPr>
              <a:t>Problems you want to find answers</a:t>
            </a:r>
          </a:p>
          <a:p>
            <a:pPr marL="914400" lvl="2" indent="0">
              <a:spcBef>
                <a:spcPts val="1400"/>
              </a:spcBef>
              <a:buNone/>
            </a:pPr>
            <a:r>
              <a:rPr lang="en-US" sz="1600">
                <a:solidFill>
                  <a:schemeClr val="accent3">
                    <a:lumMod val="25000"/>
                  </a:schemeClr>
                </a:solidFill>
                <a:latin typeface="Abadi" panose="020B0604020104020204" pitchFamily="34" charset="0"/>
              </a:rPr>
              <a:t>If we can determine whether the first stage will land, then we can determine the cost of a launch. We will train a machine learning model using the data from previous launches of the Falcon9 rocket which is publicly available to predict if the first stage of the SpaceX will land or not. </a:t>
            </a:r>
            <a:endParaRPr lang="en-US" sz="16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102F53C8-C1DF-CCCF-685F-8B95E2950084}"/>
              </a:ext>
            </a:extLst>
          </p:cNvPr>
          <p:cNvPicPr>
            <a:picLocks noChangeAspect="1"/>
          </p:cNvPicPr>
          <p:nvPr/>
        </p:nvPicPr>
        <p:blipFill>
          <a:blip r:embed="rId3"/>
          <a:stretch>
            <a:fillRect/>
          </a:stretch>
        </p:blipFill>
        <p:spPr>
          <a:xfrm>
            <a:off x="8147183" y="1458686"/>
            <a:ext cx="3510681" cy="1901133"/>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917439"/>
            <a:ext cx="10551583" cy="1259523"/>
          </a:xfrm>
          <a:prstGeom prst="rect">
            <a:avLst/>
          </a:prstGeom>
        </p:spPr>
        <p:txBody>
          <a:bodyPr lIns="91440" tIns="45720" rIns="91440" bIns="45720" anchor="t">
            <a:normAutofit fontScale="85000" lnSpcReduction="20000"/>
          </a:bodyPr>
          <a:lstStyle/>
          <a:p>
            <a:r>
              <a:rPr lang="en-GB" dirty="0"/>
              <a:t>Upon using the dropdown menu on the dashboard allows us to view single site launches.</a:t>
            </a:r>
          </a:p>
          <a:p>
            <a:r>
              <a:rPr lang="en-GB" dirty="0"/>
              <a:t>At KSC LC-39A, 76.9% of the launches resulted in success while 23.1% of the launches resulted in failure.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2 – Launch Site With Highest Launch Success Ratio</a:t>
            </a:r>
          </a:p>
        </p:txBody>
      </p:sp>
      <p:pic>
        <p:nvPicPr>
          <p:cNvPr id="4" name="Picture 3" descr="A blue and red pie chart&#10;&#10;Description automatically generated">
            <a:extLst>
              <a:ext uri="{FF2B5EF4-FFF2-40B4-BE49-F238E27FC236}">
                <a16:creationId xmlns:a16="http://schemas.microsoft.com/office/drawing/2014/main" id="{942B04D6-2137-74C2-E78A-AA6416E1CDE6}"/>
              </a:ext>
            </a:extLst>
          </p:cNvPr>
          <p:cNvPicPr>
            <a:picLocks noChangeAspect="1"/>
          </p:cNvPicPr>
          <p:nvPr/>
        </p:nvPicPr>
        <p:blipFill>
          <a:blip r:embed="rId3"/>
          <a:stretch>
            <a:fillRect/>
          </a:stretch>
        </p:blipFill>
        <p:spPr>
          <a:xfrm>
            <a:off x="836169" y="1577688"/>
            <a:ext cx="10519662" cy="314959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70241" y="2801018"/>
            <a:ext cx="3015371" cy="2433966"/>
          </a:xfrm>
          <a:prstGeom prst="rect">
            <a:avLst/>
          </a:prstGeom>
        </p:spPr>
        <p:txBody>
          <a:bodyPr lIns="91440" tIns="45720" rIns="91440" bIns="45720" anchor="t">
            <a:normAutofit/>
          </a:bodyPr>
          <a:lstStyle/>
          <a:p>
            <a:pPr>
              <a:lnSpc>
                <a:spcPct val="100000"/>
              </a:lnSpc>
              <a:spcBef>
                <a:spcPts val="1400"/>
              </a:spcBef>
            </a:pPr>
            <a:r>
              <a:rPr lang="en-GB" sz="1400" dirty="0">
                <a:solidFill>
                  <a:schemeClr val="accent3">
                    <a:lumMod val="25000"/>
                  </a:schemeClr>
                </a:solidFill>
                <a:latin typeface="Abadi" panose="020B0604020104020204" pitchFamily="34" charset="0"/>
              </a:rPr>
              <a:t>With range slider we can observe the outcomes of both successful and failed launches for each booster version along with the corresponding payload carried by it. </a:t>
            </a:r>
          </a:p>
          <a:p>
            <a:pPr>
              <a:lnSpc>
                <a:spcPct val="100000"/>
              </a:lnSpc>
              <a:spcBef>
                <a:spcPts val="1400"/>
              </a:spcBef>
            </a:pPr>
            <a:r>
              <a:rPr lang="en-GB" sz="1400" dirty="0">
                <a:solidFill>
                  <a:schemeClr val="accent3">
                    <a:lumMod val="25000"/>
                  </a:schemeClr>
                </a:solidFill>
                <a:latin typeface="Abadi" panose="020B0604020104020204" pitchFamily="34" charset="0"/>
              </a:rPr>
              <a:t>Success rate is higher for Lower (Lighter) payloads compared to Higher (Heavier) payloads.</a:t>
            </a:r>
            <a:endParaRPr lang="en-US" sz="1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3 – Payload vs Launch Outcome</a:t>
            </a:r>
          </a:p>
        </p:txBody>
      </p:sp>
      <p:pic>
        <p:nvPicPr>
          <p:cNvPr id="4" name="Picture 3" descr="A white rectangular object with colorful dots&#10;&#10;Description automatically generated with medium confidence">
            <a:extLst>
              <a:ext uri="{FF2B5EF4-FFF2-40B4-BE49-F238E27FC236}">
                <a16:creationId xmlns:a16="http://schemas.microsoft.com/office/drawing/2014/main" id="{48C0656E-8D41-8C6D-E591-7604DAA86A89}"/>
              </a:ext>
            </a:extLst>
          </p:cNvPr>
          <p:cNvPicPr>
            <a:picLocks noChangeAspect="1"/>
          </p:cNvPicPr>
          <p:nvPr/>
        </p:nvPicPr>
        <p:blipFill>
          <a:blip r:embed="rId3"/>
          <a:stretch>
            <a:fillRect/>
          </a:stretch>
        </p:blipFill>
        <p:spPr>
          <a:xfrm>
            <a:off x="161707" y="1386195"/>
            <a:ext cx="8108533" cy="2769245"/>
          </a:xfrm>
          <a:prstGeom prst="rect">
            <a:avLst/>
          </a:prstGeom>
        </p:spPr>
        <p:style>
          <a:lnRef idx="2">
            <a:schemeClr val="dk1"/>
          </a:lnRef>
          <a:fillRef idx="1">
            <a:schemeClr val="lt1"/>
          </a:fillRef>
          <a:effectRef idx="0">
            <a:schemeClr val="dk1"/>
          </a:effectRef>
          <a:fontRef idx="minor">
            <a:schemeClr val="dk1"/>
          </a:fontRef>
        </p:style>
      </p:pic>
      <p:pic>
        <p:nvPicPr>
          <p:cNvPr id="7" name="Picture 6" descr="A white rectangular object with colorful dots&#10;&#10;Description automatically generated with medium confidence">
            <a:extLst>
              <a:ext uri="{FF2B5EF4-FFF2-40B4-BE49-F238E27FC236}">
                <a16:creationId xmlns:a16="http://schemas.microsoft.com/office/drawing/2014/main" id="{E1132E04-CB2E-351F-36CA-4D08EAEF0491}"/>
              </a:ext>
            </a:extLst>
          </p:cNvPr>
          <p:cNvPicPr>
            <a:picLocks noChangeAspect="1"/>
          </p:cNvPicPr>
          <p:nvPr/>
        </p:nvPicPr>
        <p:blipFill>
          <a:blip r:embed="rId4"/>
          <a:stretch>
            <a:fillRect/>
          </a:stretch>
        </p:blipFill>
        <p:spPr>
          <a:xfrm>
            <a:off x="161706" y="4155441"/>
            <a:ext cx="4186773" cy="1875881"/>
          </a:xfrm>
          <a:prstGeom prst="rect">
            <a:avLst/>
          </a:prstGeom>
        </p:spPr>
        <p:style>
          <a:lnRef idx="2">
            <a:schemeClr val="dk1"/>
          </a:lnRef>
          <a:fillRef idx="1">
            <a:schemeClr val="lt1"/>
          </a:fillRef>
          <a:effectRef idx="0">
            <a:schemeClr val="dk1"/>
          </a:effectRef>
          <a:fontRef idx="minor">
            <a:schemeClr val="dk1"/>
          </a:fontRef>
        </p:style>
      </p:pic>
      <p:pic>
        <p:nvPicPr>
          <p:cNvPr id="9" name="Picture 8" descr="A graph with numbers and symbols&#10;&#10;Description automatically generated with medium confidence">
            <a:extLst>
              <a:ext uri="{FF2B5EF4-FFF2-40B4-BE49-F238E27FC236}">
                <a16:creationId xmlns:a16="http://schemas.microsoft.com/office/drawing/2014/main" id="{265AB8B6-4203-C940-CB92-A74A17BEFE6B}"/>
              </a:ext>
            </a:extLst>
          </p:cNvPr>
          <p:cNvPicPr>
            <a:picLocks noChangeAspect="1"/>
          </p:cNvPicPr>
          <p:nvPr/>
        </p:nvPicPr>
        <p:blipFill>
          <a:blip r:embed="rId5"/>
          <a:stretch>
            <a:fillRect/>
          </a:stretch>
        </p:blipFill>
        <p:spPr>
          <a:xfrm>
            <a:off x="4348480" y="4155441"/>
            <a:ext cx="3921761" cy="1875880"/>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FD1CA93E-3FD1-42F0-D526-20C798EEE978}"/>
              </a:ext>
            </a:extLst>
          </p:cNvPr>
          <p:cNvSpPr txBox="1"/>
          <p:nvPr/>
        </p:nvSpPr>
        <p:spPr>
          <a:xfrm>
            <a:off x="488807" y="6036426"/>
            <a:ext cx="3532570" cy="369332"/>
          </a:xfrm>
          <a:prstGeom prst="rect">
            <a:avLst/>
          </a:prstGeom>
          <a:noFill/>
        </p:spPr>
        <p:txBody>
          <a:bodyPr wrap="none" rtlCol="0">
            <a:spAutoFit/>
          </a:bodyPr>
          <a:lstStyle/>
          <a:p>
            <a:r>
              <a:rPr lang="en-GB" dirty="0"/>
              <a:t>Low Weighted Payload (0 - 5000 kg)</a:t>
            </a:r>
            <a:endParaRPr lang="en-US" dirty="0"/>
          </a:p>
        </p:txBody>
      </p:sp>
      <p:sp>
        <p:nvSpPr>
          <p:cNvPr id="13" name="TextBox 12">
            <a:extLst>
              <a:ext uri="{FF2B5EF4-FFF2-40B4-BE49-F238E27FC236}">
                <a16:creationId xmlns:a16="http://schemas.microsoft.com/office/drawing/2014/main" id="{AEBFAF0F-4122-BE27-558A-A74637B13A35}"/>
              </a:ext>
            </a:extLst>
          </p:cNvPr>
          <p:cNvSpPr txBox="1"/>
          <p:nvPr/>
        </p:nvSpPr>
        <p:spPr>
          <a:xfrm>
            <a:off x="4348480" y="6041726"/>
            <a:ext cx="4089709" cy="369332"/>
          </a:xfrm>
          <a:prstGeom prst="rect">
            <a:avLst/>
          </a:prstGeom>
          <a:noFill/>
        </p:spPr>
        <p:txBody>
          <a:bodyPr wrap="none" rtlCol="0">
            <a:spAutoFit/>
          </a:bodyPr>
          <a:lstStyle/>
          <a:p>
            <a:r>
              <a:rPr lang="en-GB" dirty="0"/>
              <a:t>High Weighted Payload (5000 – 10000 kg)</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Four classification models were tested, and their accuracies were plotted as shown.</a:t>
            </a:r>
          </a:p>
          <a:p>
            <a:pPr>
              <a:lnSpc>
                <a:spcPct val="100000"/>
              </a:lnSpc>
              <a:spcBef>
                <a:spcPts val="1400"/>
              </a:spcBef>
            </a:pPr>
            <a:r>
              <a:rPr lang="en-GB" sz="2200" dirty="0">
                <a:solidFill>
                  <a:schemeClr val="accent3">
                    <a:lumMod val="25000"/>
                  </a:schemeClr>
                </a:solidFill>
                <a:latin typeface="Abadi" panose="020B0604020104020204" pitchFamily="34" charset="0"/>
              </a:rPr>
              <a:t>The decision tree model achieved the highest accuracy of around 88% out of the four models tested.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FACC28E-4CFD-09DD-6456-7AF86FBFB4C1}"/>
              </a:ext>
            </a:extLst>
          </p:cNvPr>
          <p:cNvPicPr>
            <a:picLocks noChangeAspect="1"/>
          </p:cNvPicPr>
          <p:nvPr/>
        </p:nvPicPr>
        <p:blipFill>
          <a:blip r:embed="rId3"/>
          <a:stretch>
            <a:fillRect/>
          </a:stretch>
        </p:blipFill>
        <p:spPr>
          <a:xfrm>
            <a:off x="6720171" y="1344716"/>
            <a:ext cx="4565440" cy="468085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959225"/>
            <a:ext cx="9477960" cy="1166359"/>
          </a:xfrm>
          <a:prstGeom prst="rect">
            <a:avLst/>
          </a:prstGeom>
        </p:spPr>
        <p:txBody>
          <a:bodyPr>
            <a:normAutofit fontScale="77500" lnSpcReduction="2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best performing model was the decision tree model with an accuracy of 88%.</a:t>
            </a:r>
          </a:p>
          <a:p>
            <a:pPr>
              <a:lnSpc>
                <a:spcPct val="100000"/>
              </a:lnSpc>
              <a:spcBef>
                <a:spcPts val="1400"/>
              </a:spcBef>
            </a:pPr>
            <a:r>
              <a:rPr lang="en-GB" sz="2200" dirty="0">
                <a:solidFill>
                  <a:schemeClr val="accent3">
                    <a:lumMod val="25000"/>
                  </a:schemeClr>
                </a:solidFill>
                <a:latin typeface="Abadi" panose="020B0604020104020204" pitchFamily="34" charset="0"/>
              </a:rPr>
              <a:t>The confusion matrix of the model shown above proves the accuracy of the decision tree model as it has high values of true positive and true negative values while having low values of false positive and false negative values.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BEA27A3-39AD-1147-8238-5D432DF068BF}"/>
              </a:ext>
            </a:extLst>
          </p:cNvPr>
          <p:cNvPicPr>
            <a:picLocks noChangeAspect="1"/>
          </p:cNvPicPr>
          <p:nvPr/>
        </p:nvPicPr>
        <p:blipFill>
          <a:blip r:embed="rId4"/>
          <a:stretch>
            <a:fillRect/>
          </a:stretch>
        </p:blipFill>
        <p:spPr>
          <a:xfrm>
            <a:off x="3646714" y="1400372"/>
            <a:ext cx="4049486" cy="345232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94675" cy="4150519"/>
          </a:xfrm>
          <a:prstGeom prst="rect">
            <a:avLst/>
          </a:prstGeom>
        </p:spPr>
        <p:txBody>
          <a:bodyPr>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success rates for SpaceX launches increased over time.</a:t>
            </a:r>
          </a:p>
          <a:p>
            <a:pPr>
              <a:lnSpc>
                <a:spcPct val="100000"/>
              </a:lnSpc>
              <a:spcBef>
                <a:spcPts val="1400"/>
              </a:spcBef>
            </a:pPr>
            <a:r>
              <a:rPr lang="en-GB" sz="2200" dirty="0">
                <a:solidFill>
                  <a:schemeClr val="accent3">
                    <a:lumMod val="25000"/>
                  </a:schemeClr>
                </a:solidFill>
                <a:latin typeface="Abadi" panose="020B0604020104020204" pitchFamily="34" charset="0"/>
              </a:rPr>
              <a:t>KSC LC-39A has the most successful launches compared to other sites.</a:t>
            </a:r>
          </a:p>
          <a:p>
            <a:pPr>
              <a:lnSpc>
                <a:spcPct val="100000"/>
              </a:lnSpc>
              <a:spcBef>
                <a:spcPts val="1400"/>
              </a:spcBef>
            </a:pPr>
            <a:r>
              <a:rPr lang="en-GB" sz="2200" dirty="0">
                <a:solidFill>
                  <a:schemeClr val="accent3">
                    <a:lumMod val="25000"/>
                  </a:schemeClr>
                </a:solidFill>
                <a:latin typeface="Abadi" panose="020B0604020104020204" pitchFamily="34" charset="0"/>
              </a:rPr>
              <a:t>Low weighted payloads have a higher success rate compared to high weighted payloads.</a:t>
            </a:r>
          </a:p>
          <a:p>
            <a:pPr>
              <a:lnSpc>
                <a:spcPct val="100000"/>
              </a:lnSpc>
              <a:spcBef>
                <a:spcPts val="1400"/>
              </a:spcBef>
            </a:pPr>
            <a:r>
              <a:rPr lang="en-GB" sz="2200" dirty="0">
                <a:solidFill>
                  <a:schemeClr val="accent3">
                    <a:lumMod val="25000"/>
                  </a:schemeClr>
                </a:solidFill>
                <a:latin typeface="Abadi" panose="020B0604020104020204" pitchFamily="34" charset="0"/>
              </a:rPr>
              <a:t>ES-L1, GEO, HEO and SSO orbits achieved highest success rate.</a:t>
            </a:r>
          </a:p>
          <a:p>
            <a:pPr>
              <a:lnSpc>
                <a:spcPct val="100000"/>
              </a:lnSpc>
              <a:spcBef>
                <a:spcPts val="1400"/>
              </a:spcBef>
            </a:pPr>
            <a:r>
              <a:rPr lang="en-GB" sz="2200" dirty="0">
                <a:solidFill>
                  <a:schemeClr val="accent3">
                    <a:lumMod val="25000"/>
                  </a:schemeClr>
                </a:solidFill>
                <a:latin typeface="Abadi" panose="020B0604020104020204" pitchFamily="34" charset="0"/>
              </a:rPr>
              <a:t>Decision tree model is the best in terms of prediction accuracy for this dataset.</a:t>
            </a:r>
          </a:p>
          <a:p>
            <a:pPr>
              <a:lnSpc>
                <a:spcPct val="100000"/>
              </a:lnSpc>
              <a:spcBef>
                <a:spcPts val="1400"/>
              </a:spcBef>
            </a:pPr>
            <a:r>
              <a:rPr lang="en-GB" sz="2200" dirty="0">
                <a:solidFill>
                  <a:schemeClr val="accent3">
                    <a:lumMod val="25000"/>
                  </a:schemeClr>
                </a:solidFill>
                <a:latin typeface="Abadi" panose="020B0604020104020204" pitchFamily="34" charset="0"/>
              </a:rPr>
              <a:t>Through utilisation of available data and comprehensive analysis, rocket companies can pinpoint the most effective techniques for decreasing launch expenses. This approach ensures that the companies don’t lose clients and remain in the competitive market.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Folium maps do not show on GitHub so Jupyter nbviewer was used and screenshots of the maps were taken.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5600" dirty="0">
                <a:solidFill>
                  <a:schemeClr val="bg2">
                    <a:lumMod val="50000"/>
                  </a:schemeClr>
                </a:solidFill>
                <a:latin typeface="Abadi"/>
              </a:rPr>
              <a:t>Data from SpaceX was obtained from 2 sources:</a:t>
            </a:r>
          </a:p>
          <a:p>
            <a:pPr lvl="4">
              <a:lnSpc>
                <a:spcPct val="120000"/>
              </a:lnSpc>
              <a:spcBef>
                <a:spcPts val="1400"/>
              </a:spcBef>
              <a:buFont typeface="Wingdings" panose="05000000000000000000" pitchFamily="2" charset="2"/>
              <a:buChar char="Ø"/>
            </a:pPr>
            <a:r>
              <a:rPr lang="en-US" sz="5600" dirty="0">
                <a:solidFill>
                  <a:schemeClr val="bg2">
                    <a:lumMod val="50000"/>
                  </a:schemeClr>
                </a:solidFill>
                <a:latin typeface="Abadi"/>
              </a:rPr>
              <a:t>SpaceX API</a:t>
            </a:r>
          </a:p>
          <a:p>
            <a:pPr lvl="4">
              <a:lnSpc>
                <a:spcPct val="120000"/>
              </a:lnSpc>
              <a:spcBef>
                <a:spcPts val="1400"/>
              </a:spcBef>
              <a:buFont typeface="Wingdings" panose="05000000000000000000" pitchFamily="2" charset="2"/>
              <a:buChar char="Ø"/>
            </a:pPr>
            <a:r>
              <a:rPr lang="en-US" sz="5600" dirty="0">
                <a:solidFill>
                  <a:schemeClr val="bg2">
                    <a:lumMod val="50000"/>
                  </a:schemeClr>
                </a:solidFill>
                <a:latin typeface="Abadi"/>
              </a:rPr>
              <a:t>Web Scraping from Wikipedia </a:t>
            </a: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5600" dirty="0">
                <a:solidFill>
                  <a:schemeClr val="bg2">
                    <a:lumMod val="50000"/>
                  </a:schemeClr>
                </a:solidFill>
                <a:latin typeface="Abadi"/>
              </a:rPr>
              <a:t>Collected data was enriched by creating a landing outcome label based on outcome data after summarizing and analyzing features.</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5600" dirty="0">
                <a:solidFill>
                  <a:schemeClr val="bg2">
                    <a:lumMod val="50000"/>
                  </a:schemeClr>
                </a:solidFill>
                <a:latin typeface="Abadi"/>
              </a:rPr>
              <a:t>Data that was collected until this step were normalized, divided into training and testing data sets and evaluated by four different combinations of parameters.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dirty="0"/>
              <a:t>The data sets were collected from the following two sources using web scraping techniques.</a:t>
            </a:r>
          </a:p>
          <a:p>
            <a:pPr lvl="3"/>
            <a:r>
              <a:rPr lang="en-US" dirty="0"/>
              <a:t>SpaceX API  (</a:t>
            </a:r>
            <a:r>
              <a:rPr lang="en-US" dirty="0">
                <a:hlinkClick r:id="rId3"/>
              </a:rPr>
              <a:t>https://api.spacexdata.com/v4/rockets</a:t>
            </a:r>
            <a:r>
              <a:rPr lang="en-US" dirty="0"/>
              <a:t>)</a:t>
            </a:r>
          </a:p>
          <a:p>
            <a:pPr lvl="3"/>
            <a:r>
              <a:rPr lang="en-US" dirty="0"/>
              <a:t>Wikipedia(https://en.wikipedia.org/wiki/List_of_Falcon_9_and_Falcon_Heavy_launches)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819275"/>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offers a public API from where data can be obtained and then used.</a:t>
            </a:r>
          </a:p>
          <a:p>
            <a:pPr>
              <a:lnSpc>
                <a:spcPct val="100000"/>
              </a:lnSpc>
              <a:spcBef>
                <a:spcPts val="1400"/>
              </a:spcBef>
            </a:pPr>
            <a:r>
              <a:rPr lang="en-US" sz="2200" dirty="0">
                <a:solidFill>
                  <a:schemeClr val="accent3">
                    <a:lumMod val="25000"/>
                  </a:schemeClr>
                </a:solidFill>
                <a:latin typeface="Abadi" panose="020B0604020104020204" pitchFamily="34" charset="0"/>
              </a:rPr>
              <a:t>This API was used according to the flowchart beside and then data is persisted.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500" u="sng" dirty="0">
                <a:solidFill>
                  <a:schemeClr val="accent3">
                    <a:lumMod val="25000"/>
                  </a:schemeClr>
                </a:solidFill>
                <a:latin typeface="Abadi" panose="020B0604020104020204" pitchFamily="34" charset="0"/>
              </a:rPr>
              <a:t>Source Code:</a:t>
            </a:r>
            <a:r>
              <a:rPr lang="en-US" sz="1500" dirty="0">
                <a:solidFill>
                  <a:schemeClr val="accent3">
                    <a:lumMod val="25000"/>
                  </a:schemeClr>
                </a:solidFill>
                <a:latin typeface="Abadi" panose="020B0604020104020204" pitchFamily="34" charset="0"/>
              </a:rPr>
              <a:t> https://github.com/Rohitraghu11/Applied_Data_Science_Capstone/blob/5a659b29b2e2c6fd4ce6f338b6bccefc0da2fb03/jupyter-labs-spacex-data-collection-api-%5BPart-1%5D.ipynb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Diagram 8">
            <a:extLst>
              <a:ext uri="{FF2B5EF4-FFF2-40B4-BE49-F238E27FC236}">
                <a16:creationId xmlns:a16="http://schemas.microsoft.com/office/drawing/2014/main" id="{77798710-ACBA-EFA6-50D3-220642381100}"/>
              </a:ext>
            </a:extLst>
          </p:cNvPr>
          <p:cNvGraphicFramePr/>
          <p:nvPr>
            <p:extLst>
              <p:ext uri="{D42A27DB-BD31-4B8C-83A1-F6EECF244321}">
                <p14:modId xmlns:p14="http://schemas.microsoft.com/office/powerpoint/2010/main" val="532773529"/>
              </p:ext>
            </p:extLst>
          </p:nvPr>
        </p:nvGraphicFramePr>
        <p:xfrm>
          <a:off x="6408811" y="1850949"/>
          <a:ext cx="4884811" cy="4124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812875" cy="463492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from past SpaceX launches can be obtained from Wikipedia.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data is downloaded from Wikipedia in accordance with the flowchart and the records are stored in a HTML table.</a:t>
            </a:r>
          </a:p>
          <a:p>
            <a:pPr>
              <a:lnSpc>
                <a:spcPct val="100000"/>
              </a:lnSpc>
              <a:spcBef>
                <a:spcPts val="1400"/>
              </a:spcBef>
            </a:pPr>
            <a:r>
              <a:rPr lang="en-US" sz="1500" u="sng" dirty="0">
                <a:solidFill>
                  <a:schemeClr val="accent3">
                    <a:lumMod val="25000"/>
                  </a:schemeClr>
                </a:solidFill>
                <a:latin typeface="Abadi" panose="020B0604020104020204" pitchFamily="34" charset="0"/>
              </a:rPr>
              <a:t>Source Code: </a:t>
            </a:r>
            <a:r>
              <a:rPr lang="en-US" sz="1500" dirty="0">
                <a:solidFill>
                  <a:schemeClr val="accent3">
                    <a:lumMod val="25000"/>
                  </a:schemeClr>
                </a:solidFill>
                <a:latin typeface="Abadi" panose="020B0604020104020204" pitchFamily="34" charset="0"/>
              </a:rPr>
              <a:t>https://github.com/Rohitraghu11/Applied_Data_Science_Capstone/blob/5a659b29b2e2c6fd4ce6f338b6bccefc0da2fb03/jupyter-labs-webscraping-%5BPart-2%5D.ipynb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A005C38A-E07B-E276-F389-3B236189E51A}"/>
              </a:ext>
            </a:extLst>
          </p:cNvPr>
          <p:cNvGraphicFramePr/>
          <p:nvPr>
            <p:extLst>
              <p:ext uri="{D42A27DB-BD31-4B8C-83A1-F6EECF244321}">
                <p14:modId xmlns:p14="http://schemas.microsoft.com/office/powerpoint/2010/main" val="1194600587"/>
              </p:ext>
            </p:extLst>
          </p:nvPr>
        </p:nvGraphicFramePr>
        <p:xfrm>
          <a:off x="6272366" y="1850949"/>
          <a:ext cx="4884811" cy="4124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terms/"/>
    <ds:schemaRef ds:uri="f80a141d-92ca-4d3d-9308-f7e7b1d44ce8"/>
    <ds:schemaRef ds:uri="http://schemas.microsoft.com/office/2006/documentManagement/types"/>
    <ds:schemaRef ds:uri="155be751-a274-42e8-93fb-f39d3b9bccc8"/>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4839</TotalTime>
  <Words>3147</Words>
  <Application>Microsoft Office PowerPoint</Application>
  <PresentationFormat>Widescreen</PresentationFormat>
  <Paragraphs>499</Paragraphs>
  <Slides>47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IBM Plex Mono</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Rohit Raghu Kumar - [CB.EN.U4EEE19037]</cp:lastModifiedBy>
  <cp:revision>271</cp:revision>
  <dcterms:created xsi:type="dcterms:W3CDTF">2021-04-29T18:58:34Z</dcterms:created>
  <dcterms:modified xsi:type="dcterms:W3CDTF">2024-05-16T17:32:28Z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